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12" r:id="rId5"/>
  </p:sldMasterIdLst>
  <p:notesMasterIdLst>
    <p:notesMasterId r:id="rId13"/>
  </p:notesMasterIdLst>
  <p:handoutMasterIdLst>
    <p:handoutMasterId r:id="rId14"/>
  </p:handoutMasterIdLst>
  <p:sldIdLst>
    <p:sldId id="273" r:id="rId6"/>
    <p:sldId id="4632" r:id="rId7"/>
    <p:sldId id="4628" r:id="rId8"/>
    <p:sldId id="4618" r:id="rId9"/>
    <p:sldId id="4633" r:id="rId10"/>
    <p:sldId id="279" r:id="rId11"/>
    <p:sldId id="269"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rten Markhorst" initials="MM" lastIdx="2" clrIdx="0">
    <p:extLst>
      <p:ext uri="{19B8F6BF-5375-455C-9EA6-DF929625EA0E}">
        <p15:presenceInfo xmlns:p15="http://schemas.microsoft.com/office/powerpoint/2012/main" userId="S::maarten.markhorst@technetix.com::879f693d-c240-4ab0-bb4e-9eac8a6a80c3" providerId="AD"/>
      </p:ext>
    </p:extLst>
  </p:cmAuthor>
  <p:cmAuthor id="2" name="Maria Tyrrell" initials="MT" lastIdx="2" clrIdx="1">
    <p:extLst>
      <p:ext uri="{19B8F6BF-5375-455C-9EA6-DF929625EA0E}">
        <p15:presenceInfo xmlns:p15="http://schemas.microsoft.com/office/powerpoint/2012/main" userId="S::maria.tyrrell@technetix.com::2c0116c4-45cd-47c3-8afa-d40c88f28d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0000FF"/>
    <a:srgbClr val="0099CC"/>
    <a:srgbClr val="9966FF"/>
    <a:srgbClr val="005EB8"/>
    <a:srgbClr val="D9E1E2"/>
    <a:srgbClr val="009FDF"/>
    <a:srgbClr val="1D6FA9"/>
    <a:srgbClr val="006699"/>
    <a:srgbClr val="112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36" dt="2021-05-26T12:22:38.716"/>
    <p1510:client id="{3B0ABEA6-44B5-4D5D-B117-5943A731E5F2}" v="196" dt="2021-05-26T11:56:18.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6CB2C6B-937D-4929-BD55-AC602387F044}" type="slidenum">
              <a:rPr lang="en-GB" smtClean="0"/>
              <a:t>‹#›</a:t>
            </a:fld>
            <a:endParaRPr lang="en-GB"/>
          </a:p>
        </p:txBody>
      </p:sp>
    </p:spTree>
    <p:extLst>
      <p:ext uri="{BB962C8B-B14F-4D97-AF65-F5344CB8AC3E}">
        <p14:creationId xmlns:p14="http://schemas.microsoft.com/office/powerpoint/2010/main" val="1867236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92B323D-34C7-4BDD-AD54-0E1B71AC4653}" type="datetimeFigureOut">
              <a:rPr lang="en-GB" smtClean="0"/>
              <a:t>23/09/2021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D0109DC-9C1C-4E63-96A4-655CF99DA19A}" type="slidenum">
              <a:rPr lang="en-GB" smtClean="0"/>
              <a:t>‹#›</a:t>
            </a:fld>
            <a:endParaRPr lang="en-GB"/>
          </a:p>
        </p:txBody>
      </p:sp>
    </p:spTree>
    <p:extLst>
      <p:ext uri="{BB962C8B-B14F-4D97-AF65-F5344CB8AC3E}">
        <p14:creationId xmlns:p14="http://schemas.microsoft.com/office/powerpoint/2010/main" val="15880148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5D0109DC-9C1C-4E63-96A4-655CF99DA19A}" type="slidenum">
              <a:rPr lang="en-GB" smtClean="0"/>
              <a:t>1</a:t>
            </a:fld>
            <a:endParaRPr lang="en-GB"/>
          </a:p>
        </p:txBody>
      </p:sp>
    </p:spTree>
    <p:extLst>
      <p:ext uri="{BB962C8B-B14F-4D97-AF65-F5344CB8AC3E}">
        <p14:creationId xmlns:p14="http://schemas.microsoft.com/office/powerpoint/2010/main" val="93025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15938" y="1228046"/>
            <a:ext cx="6790890" cy="3658279"/>
          </a:xfrm>
          <a:prstGeom prst="rect">
            <a:avLst/>
          </a:prstGeom>
        </p:spPr>
        <p:txBody>
          <a:bodyPr/>
          <a:lstStyle>
            <a:lvl1pPr marL="0" indent="0">
              <a:buNone/>
              <a:defRPr sz="48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Presentation Title</a:t>
            </a:r>
          </a:p>
        </p:txBody>
      </p:sp>
      <p:sp>
        <p:nvSpPr>
          <p:cNvPr id="10" name="Text Placeholder 9"/>
          <p:cNvSpPr>
            <a:spLocks noGrp="1"/>
          </p:cNvSpPr>
          <p:nvPr>
            <p:ph type="body" sz="quarter" idx="11" hasCustomPrompt="1"/>
          </p:nvPr>
        </p:nvSpPr>
        <p:spPr>
          <a:xfrm>
            <a:off x="515938" y="5466047"/>
            <a:ext cx="6790890" cy="373063"/>
          </a:xfrm>
          <a:prstGeom prst="rect">
            <a:avLst/>
          </a:prstGeom>
        </p:spPr>
        <p:txBody>
          <a:bodyPr/>
          <a:lstStyle>
            <a:lvl1pPr marL="0" indent="0">
              <a:buNone/>
              <a:defRPr sz="1600" baseline="0">
                <a:solidFill>
                  <a:schemeClr val="accent3"/>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Job title of presenter</a:t>
            </a:r>
          </a:p>
        </p:txBody>
      </p:sp>
      <p:sp>
        <p:nvSpPr>
          <p:cNvPr id="11" name="Content Placeholder 13"/>
          <p:cNvSpPr>
            <a:spLocks noGrp="1"/>
          </p:cNvSpPr>
          <p:nvPr>
            <p:ph sz="quarter" idx="13" hasCustomPrompt="1"/>
          </p:nvPr>
        </p:nvSpPr>
        <p:spPr>
          <a:xfrm>
            <a:off x="515938" y="5190120"/>
            <a:ext cx="6790890" cy="275927"/>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GB" noProof="0"/>
              <a:t>Name of presenter</a:t>
            </a:r>
          </a:p>
        </p:txBody>
      </p:sp>
    </p:spTree>
    <p:extLst>
      <p:ext uri="{BB962C8B-B14F-4D97-AF65-F5344CB8AC3E}">
        <p14:creationId xmlns:p14="http://schemas.microsoft.com/office/powerpoint/2010/main" val="1192809028"/>
      </p:ext>
    </p:extLst>
  </p:cSld>
  <p:clrMapOvr>
    <a:masterClrMapping/>
  </p:clrMapOvr>
  <p:transition spd="slow">
    <p:push/>
  </p:transition>
  <p:extLst>
    <p:ext uri="{DCECCB84-F9BA-43D5-87BE-67443E8EF086}">
      <p15:sldGuideLst xmlns:p15="http://schemas.microsoft.com/office/powerpoint/2012/main">
        <p15:guide id="1"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age Layout">
    <p:spTree>
      <p:nvGrpSpPr>
        <p:cNvPr id="1" name=""/>
        <p:cNvGrpSpPr/>
        <p:nvPr/>
      </p:nvGrpSpPr>
      <p:grpSpPr>
        <a:xfrm>
          <a:off x="0" y="0"/>
          <a:ext cx="0" cy="0"/>
          <a:chOff x="0" y="0"/>
          <a:chExt cx="0" cy="0"/>
        </a:xfrm>
      </p:grpSpPr>
      <p:sp>
        <p:nvSpPr>
          <p:cNvPr id="5" name="Text Placeholder 9"/>
          <p:cNvSpPr>
            <a:spLocks noGrp="1"/>
          </p:cNvSpPr>
          <p:nvPr>
            <p:ph type="body" sz="quarter" idx="14" hasCustomPrompt="1"/>
          </p:nvPr>
        </p:nvSpPr>
        <p:spPr>
          <a:xfrm>
            <a:off x="515938" y="1228046"/>
            <a:ext cx="6790890" cy="3658279"/>
          </a:xfrm>
          <a:prstGeom prst="rect">
            <a:avLst/>
          </a:prstGeom>
        </p:spPr>
        <p:txBody>
          <a:bodyPr/>
          <a:lstStyle>
            <a:lvl1pPr marL="0" indent="0">
              <a:buNone/>
              <a:defRPr sz="48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Presentation Title</a:t>
            </a:r>
          </a:p>
        </p:txBody>
      </p:sp>
      <p:sp>
        <p:nvSpPr>
          <p:cNvPr id="10" name="Text Placeholder 9"/>
          <p:cNvSpPr>
            <a:spLocks noGrp="1"/>
          </p:cNvSpPr>
          <p:nvPr>
            <p:ph type="body" sz="quarter" idx="11" hasCustomPrompt="1"/>
          </p:nvPr>
        </p:nvSpPr>
        <p:spPr>
          <a:xfrm>
            <a:off x="515938" y="5466047"/>
            <a:ext cx="6790890" cy="373063"/>
          </a:xfrm>
          <a:prstGeom prst="rect">
            <a:avLst/>
          </a:prstGeom>
        </p:spPr>
        <p:txBody>
          <a:bodyPr/>
          <a:lstStyle>
            <a:lvl1pPr marL="0" indent="0">
              <a:buNone/>
              <a:defRPr sz="1600" baseline="0">
                <a:solidFill>
                  <a:schemeClr val="accent3"/>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Job title of presenter</a:t>
            </a:r>
          </a:p>
        </p:txBody>
      </p:sp>
      <p:sp>
        <p:nvSpPr>
          <p:cNvPr id="11" name="Content Placeholder 13"/>
          <p:cNvSpPr>
            <a:spLocks noGrp="1"/>
          </p:cNvSpPr>
          <p:nvPr>
            <p:ph sz="quarter" idx="13" hasCustomPrompt="1"/>
          </p:nvPr>
        </p:nvSpPr>
        <p:spPr>
          <a:xfrm>
            <a:off x="515938" y="5190120"/>
            <a:ext cx="6790890" cy="275927"/>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GB" noProof="0"/>
              <a:t>Name of presenter</a:t>
            </a:r>
          </a:p>
        </p:txBody>
      </p:sp>
    </p:spTree>
    <p:extLst>
      <p:ext uri="{BB962C8B-B14F-4D97-AF65-F5344CB8AC3E}">
        <p14:creationId xmlns:p14="http://schemas.microsoft.com/office/powerpoint/2010/main" val="4077384123"/>
      </p:ext>
    </p:extLst>
  </p:cSld>
  <p:clrMapOvr>
    <a:masterClrMapping/>
  </p:clrMapOvr>
  <p:transition spd="slow">
    <p:push/>
  </p:transition>
  <p:extLst>
    <p:ext uri="{DCECCB84-F9BA-43D5-87BE-67443E8EF086}">
      <p15:sldGuideLst xmlns:p15="http://schemas.microsoft.com/office/powerpoint/2012/main">
        <p15:guide id="1" pos="32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515938" y="4200565"/>
            <a:ext cx="8355078" cy="422813"/>
          </a:xfrm>
          <a:prstGeom prst="rect">
            <a:avLst/>
          </a:prstGeom>
        </p:spPr>
        <p:txBody>
          <a:bodyPr/>
          <a:lstStyle>
            <a:lvl1pPr marL="0" indent="0">
              <a:buNone/>
              <a:defRPr sz="32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Thank</a:t>
            </a:r>
            <a:r>
              <a:rPr lang="en-US"/>
              <a:t> You!</a:t>
            </a:r>
          </a:p>
        </p:txBody>
      </p:sp>
    </p:spTree>
    <p:extLst>
      <p:ext uri="{BB962C8B-B14F-4D97-AF65-F5344CB8AC3E}">
        <p14:creationId xmlns:p14="http://schemas.microsoft.com/office/powerpoint/2010/main" val="1378184087"/>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Sub Headin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515938" y="4200565"/>
            <a:ext cx="8355078" cy="422813"/>
          </a:xfrm>
          <a:prstGeom prst="rect">
            <a:avLst/>
          </a:prstGeom>
        </p:spPr>
        <p:txBody>
          <a:bodyPr/>
          <a:lstStyle>
            <a:lvl1pPr marL="0" indent="0">
              <a:buNone/>
              <a:defRPr sz="24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Presentation Title</a:t>
            </a:r>
          </a:p>
        </p:txBody>
      </p:sp>
      <p:sp>
        <p:nvSpPr>
          <p:cNvPr id="7" name="Text Placeholder 9"/>
          <p:cNvSpPr>
            <a:spLocks noGrp="1"/>
          </p:cNvSpPr>
          <p:nvPr>
            <p:ph type="body" sz="quarter" idx="11" hasCustomPrompt="1"/>
          </p:nvPr>
        </p:nvSpPr>
        <p:spPr>
          <a:xfrm>
            <a:off x="515938" y="5466047"/>
            <a:ext cx="8355078" cy="373063"/>
          </a:xfrm>
          <a:prstGeom prst="rect">
            <a:avLst/>
          </a:prstGeom>
        </p:spPr>
        <p:txBody>
          <a:bodyPr/>
          <a:lstStyle>
            <a:lvl1pPr marL="0" indent="0">
              <a:buNone/>
              <a:defRPr sz="1600" baseline="0">
                <a:solidFill>
                  <a:schemeClr val="accent3"/>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Job title of presenter</a:t>
            </a:r>
          </a:p>
        </p:txBody>
      </p:sp>
      <p:sp>
        <p:nvSpPr>
          <p:cNvPr id="8" name="Content Placeholder 13"/>
          <p:cNvSpPr>
            <a:spLocks noGrp="1"/>
          </p:cNvSpPr>
          <p:nvPr>
            <p:ph sz="quarter" idx="13" hasCustomPrompt="1"/>
          </p:nvPr>
        </p:nvSpPr>
        <p:spPr>
          <a:xfrm>
            <a:off x="515938" y="5190120"/>
            <a:ext cx="8355078" cy="275927"/>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GB" noProof="0"/>
              <a:t>Name of presenter</a:t>
            </a:r>
          </a:p>
        </p:txBody>
      </p:sp>
      <p:sp>
        <p:nvSpPr>
          <p:cNvPr id="9" name="Text Placeholder 9"/>
          <p:cNvSpPr>
            <a:spLocks noGrp="1"/>
          </p:cNvSpPr>
          <p:nvPr>
            <p:ph type="body" sz="quarter" idx="14" hasCustomPrompt="1"/>
          </p:nvPr>
        </p:nvSpPr>
        <p:spPr>
          <a:xfrm>
            <a:off x="515938" y="4623378"/>
            <a:ext cx="8355078" cy="422813"/>
          </a:xfrm>
          <a:prstGeom prst="rect">
            <a:avLst/>
          </a:prstGeom>
        </p:spPr>
        <p:txBody>
          <a:bodyPr/>
          <a:lstStyle>
            <a:lvl1pPr marL="0" indent="0">
              <a:buNone/>
              <a:defRPr sz="1800" baseline="0">
                <a:solidFill>
                  <a:schemeClr val="accent3"/>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Presentation Sub-Title</a:t>
            </a:r>
          </a:p>
        </p:txBody>
      </p:sp>
    </p:spTree>
    <p:extLst>
      <p:ext uri="{BB962C8B-B14F-4D97-AF65-F5344CB8AC3E}">
        <p14:creationId xmlns:p14="http://schemas.microsoft.com/office/powerpoint/2010/main" val="2818728180"/>
      </p:ext>
    </p:extLst>
  </p:cSld>
  <p:clrMapOvr>
    <a:masterClrMapping/>
  </p:clrMapOvr>
  <p:transition spd="slow">
    <p:push/>
  </p:transition>
  <p:extLst>
    <p:ext uri="{DCECCB84-F9BA-43D5-87BE-67443E8EF086}">
      <p15:sldGuideLst xmlns:p15="http://schemas.microsoft.com/office/powerpoint/2012/main">
        <p15:guide id="1" pos="3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15938" y="4200565"/>
            <a:ext cx="8355078" cy="422813"/>
          </a:xfrm>
          <a:prstGeom prst="rect">
            <a:avLst/>
          </a:prstGeom>
        </p:spPr>
        <p:txBody>
          <a:bodyPr/>
          <a:lstStyle>
            <a:lvl1pPr marL="0" indent="0">
              <a:buNone/>
              <a:defRPr sz="24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Chapter Title</a:t>
            </a:r>
          </a:p>
        </p:txBody>
      </p:sp>
      <p:sp>
        <p:nvSpPr>
          <p:cNvPr id="6" name="Text Placeholder 9"/>
          <p:cNvSpPr>
            <a:spLocks noGrp="1"/>
          </p:cNvSpPr>
          <p:nvPr>
            <p:ph type="body" sz="quarter" idx="14" hasCustomPrompt="1"/>
          </p:nvPr>
        </p:nvSpPr>
        <p:spPr>
          <a:xfrm>
            <a:off x="515938" y="4623378"/>
            <a:ext cx="8355078" cy="422813"/>
          </a:xfrm>
          <a:prstGeom prst="rect">
            <a:avLst/>
          </a:prstGeom>
        </p:spPr>
        <p:txBody>
          <a:bodyPr/>
          <a:lstStyle>
            <a:lvl1pPr marL="0" indent="0">
              <a:buNone/>
              <a:defRPr sz="1800" baseline="0">
                <a:solidFill>
                  <a:schemeClr val="accent3"/>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Chapter Sub-Title</a:t>
            </a:r>
          </a:p>
        </p:txBody>
      </p:sp>
    </p:spTree>
    <p:extLst>
      <p:ext uri="{BB962C8B-B14F-4D97-AF65-F5344CB8AC3E}">
        <p14:creationId xmlns:p14="http://schemas.microsoft.com/office/powerpoint/2010/main" val="3059413691"/>
      </p:ext>
    </p:extLst>
  </p:cSld>
  <p:clrMapOvr>
    <a:masterClrMapping/>
  </p:clrMapOvr>
  <p:transition spd="slow">
    <p:push/>
  </p:transition>
  <p:extLst>
    <p:ext uri="{DCECCB84-F9BA-43D5-87BE-67443E8EF086}">
      <p15:sldGuideLst xmlns:p15="http://schemas.microsoft.com/office/powerpoint/2012/main">
        <p15:guide id="1"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515938" y="4200565"/>
            <a:ext cx="8355078" cy="422813"/>
          </a:xfrm>
          <a:prstGeom prst="rect">
            <a:avLst/>
          </a:prstGeom>
        </p:spPr>
        <p:txBody>
          <a:bodyPr/>
          <a:lstStyle>
            <a:lvl1pPr marL="0" indent="0">
              <a:buNone/>
              <a:defRPr sz="3200" b="1" baseline="0">
                <a:solidFill>
                  <a:schemeClr val="bg1"/>
                </a:solidFill>
                <a:latin typeface="Arial" panose="020B0604020202020204" pitchFamily="34" charset="0"/>
                <a:cs typeface="Arial" panose="020B0604020202020204" pitchFamily="34" charset="0"/>
              </a:defRPr>
            </a:lvl1pPr>
            <a:lvl2pPr marL="457200" indent="0">
              <a:buNone/>
              <a:defRPr sz="1900">
                <a:latin typeface="Arial Narrow" panose="020B0606020202030204" pitchFamily="34" charset="0"/>
              </a:defRPr>
            </a:lvl2pPr>
          </a:lstStyle>
          <a:p>
            <a:pPr lvl="0"/>
            <a:r>
              <a:rPr lang="en-GB" noProof="0"/>
              <a:t>Thank</a:t>
            </a:r>
            <a:r>
              <a:rPr lang="en-US"/>
              <a:t> You!</a:t>
            </a:r>
          </a:p>
        </p:txBody>
      </p:sp>
    </p:spTree>
    <p:extLst>
      <p:ext uri="{BB962C8B-B14F-4D97-AF65-F5344CB8AC3E}">
        <p14:creationId xmlns:p14="http://schemas.microsoft.com/office/powerpoint/2010/main" val="4111523805"/>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title_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234197"/>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p:cNvSpPr/>
          <p:nvPr userDrawn="1"/>
        </p:nvSpPr>
        <p:spPr>
          <a:xfrm>
            <a:off x="0" y="249219"/>
            <a:ext cx="12192000" cy="63563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87208" t="-1" b="-24012"/>
          <a:stretch/>
        </p:blipFill>
        <p:spPr>
          <a:xfrm>
            <a:off x="11360989" y="405741"/>
            <a:ext cx="315074" cy="480084"/>
          </a:xfrm>
          <a:prstGeom prst="rect">
            <a:avLst/>
          </a:prstGeom>
        </p:spPr>
      </p:pic>
      <p:cxnSp>
        <p:nvCxnSpPr>
          <p:cNvPr id="6" name="Straight Connector 5"/>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p:nvPr>
        </p:nvSpPr>
        <p:spPr>
          <a:xfrm>
            <a:off x="515938" y="1160463"/>
            <a:ext cx="11160125" cy="5194300"/>
          </a:xfrm>
          <a:prstGeom prst="rect">
            <a:avLst/>
          </a:prstGeom>
        </p:spPr>
        <p:txBody>
          <a:bodyPr/>
          <a:lstStyle>
            <a:lvl1pPr marL="285750" indent="-285750">
              <a:buFont typeface="Wingdings" panose="05000000000000000000" pitchFamily="2" charset="2"/>
              <a:buChar char="§"/>
              <a:tabLst>
                <a:tab pos="1704975" algn="l"/>
              </a:tabLst>
              <a:defRPr sz="1800">
                <a:solidFill>
                  <a:srgbClr val="1D6FA9"/>
                </a:solidFill>
                <a:latin typeface="Arial Narrow" panose="020B0606020202030204" pitchFamily="34" charset="0"/>
              </a:defRPr>
            </a:lvl1pPr>
            <a:lvl2pPr marL="0" indent="0" algn="l">
              <a:buFont typeface="Wingdings" panose="05000000000000000000" pitchFamily="2" charset="2"/>
              <a:buNone/>
              <a:defRPr sz="1800" baseline="0">
                <a:solidFill>
                  <a:srgbClr val="002F6C"/>
                </a:solidFill>
                <a:latin typeface="Arial" panose="020B0604020202020204" pitchFamily="34" charset="0"/>
              </a:defRPr>
            </a:lvl2pPr>
            <a:lvl3pPr marL="914400" indent="0">
              <a:buFont typeface="Wingdings" panose="05000000000000000000" pitchFamily="2" charset="2"/>
              <a:buNone/>
              <a:defRPr sz="1800">
                <a:solidFill>
                  <a:srgbClr val="1D6FA9"/>
                </a:solidFill>
                <a:latin typeface="Arial Narrow" panose="020B0606020202030204" pitchFamily="34" charset="0"/>
              </a:defRPr>
            </a:lvl3pPr>
            <a:lvl4pPr>
              <a:defRPr>
                <a:solidFill>
                  <a:srgbClr val="0070C0"/>
                </a:solidFill>
                <a:latin typeface="Arial Narrow" panose="020B0606020202030204" pitchFamily="34" charset="0"/>
              </a:defRPr>
            </a:lvl4pPr>
            <a:lvl5pPr>
              <a:defRPr>
                <a:solidFill>
                  <a:srgbClr val="0070C0"/>
                </a:solidFill>
                <a:latin typeface="Arial Narrow" panose="020B0606020202030204" pitchFamily="34" charset="0"/>
              </a:defRPr>
            </a:lvl5pPr>
          </a:lstStyle>
          <a:p>
            <a:pPr lvl="1"/>
            <a:endParaRPr lang="en-GB"/>
          </a:p>
        </p:txBody>
      </p:sp>
      <p:sp>
        <p:nvSpPr>
          <p:cNvPr id="14" name="Text Placeholder 13"/>
          <p:cNvSpPr>
            <a:spLocks noGrp="1"/>
          </p:cNvSpPr>
          <p:nvPr>
            <p:ph type="body" sz="quarter" idx="12" hasCustomPrompt="1"/>
          </p:nvPr>
        </p:nvSpPr>
        <p:spPr>
          <a:xfrm>
            <a:off x="515938" y="401638"/>
            <a:ext cx="8598245" cy="395287"/>
          </a:xfrm>
          <a:prstGeom prst="rect">
            <a:avLst/>
          </a:prstGeom>
        </p:spPr>
        <p:txBody>
          <a:bodyPr/>
          <a:lstStyle>
            <a:lvl1pPr marL="0" indent="0">
              <a:buNone/>
              <a:defRPr sz="2800" b="1">
                <a:solidFill>
                  <a:schemeClr val="accent1"/>
                </a:solidFill>
                <a:latin typeface="Arial" panose="020B0604020202020204" pitchFamily="34" charset="0"/>
                <a:cs typeface="Arial" panose="020B0604020202020204" pitchFamily="34" charset="0"/>
              </a:defRPr>
            </a:lvl1pPr>
          </a:lstStyle>
          <a:p>
            <a:pPr lvl="0"/>
            <a:r>
              <a:rPr lang="en-US"/>
              <a:t>Heading – Click to edit</a:t>
            </a:r>
          </a:p>
        </p:txBody>
      </p:sp>
    </p:spTree>
    <p:extLst>
      <p:ext uri="{BB962C8B-B14F-4D97-AF65-F5344CB8AC3E}">
        <p14:creationId xmlns:p14="http://schemas.microsoft.com/office/powerpoint/2010/main" val="121471362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9" name="Rectangle 8"/>
          <p:cNvSpPr/>
          <p:nvPr userDrawn="1"/>
        </p:nvSpPr>
        <p:spPr>
          <a:xfrm>
            <a:off x="0" y="249219"/>
            <a:ext cx="12192000" cy="63563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p:cNvSpPr>
            <a:spLocks noGrp="1"/>
          </p:cNvSpPr>
          <p:nvPr>
            <p:ph type="body" sz="quarter" idx="11" hasCustomPrompt="1"/>
          </p:nvPr>
        </p:nvSpPr>
        <p:spPr>
          <a:xfrm>
            <a:off x="515938" y="1160463"/>
            <a:ext cx="11160125" cy="5194300"/>
          </a:xfrm>
          <a:prstGeom prst="rect">
            <a:avLst/>
          </a:prstGeom>
        </p:spPr>
        <p:txBody>
          <a:bodyPr/>
          <a:lstStyle>
            <a:lvl1pPr marL="285750" indent="-285750">
              <a:buFont typeface="Wingdings" panose="05000000000000000000" pitchFamily="2" charset="2"/>
              <a:buChar char="§"/>
              <a:tabLst>
                <a:tab pos="1704975" algn="l"/>
              </a:tabLst>
              <a:defRPr sz="1800">
                <a:solidFill>
                  <a:schemeClr val="accent1"/>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solidFill>
                  <a:schemeClr val="accent2"/>
                </a:solidFill>
                <a:latin typeface="Arial" panose="020B0604020202020204" pitchFamily="34" charset="0"/>
                <a:cs typeface="Arial" panose="020B0604020202020204" pitchFamily="34" charset="0"/>
              </a:defRPr>
            </a:lvl2pPr>
            <a:lvl3pPr marL="1200150" indent="-285750" algn="l">
              <a:buFont typeface="Wingdings" panose="05000000000000000000" pitchFamily="2" charset="2"/>
              <a:buChar char="§"/>
              <a:defRPr sz="1400">
                <a:solidFill>
                  <a:schemeClr val="accent3"/>
                </a:solidFill>
                <a:latin typeface="Arial" panose="020B0604020202020204" pitchFamily="34" charset="0"/>
                <a:cs typeface="Arial" panose="020B0604020202020204" pitchFamily="34" charset="0"/>
              </a:defRPr>
            </a:lvl3pPr>
            <a:lvl4pPr>
              <a:defRPr>
                <a:solidFill>
                  <a:srgbClr val="0070C0"/>
                </a:solidFill>
                <a:latin typeface="Arial Narrow" panose="020B0606020202030204" pitchFamily="34" charset="0"/>
              </a:defRPr>
            </a:lvl4pPr>
            <a:lvl5pPr>
              <a:defRPr>
                <a:solidFill>
                  <a:srgbClr val="0070C0"/>
                </a:solidFill>
                <a:latin typeface="Arial Narrow" panose="020B0606020202030204" pitchFamily="34" charset="0"/>
              </a:defRPr>
            </a:lvl5pPr>
          </a:lstStyle>
          <a:p>
            <a:pPr lvl="0"/>
            <a:r>
              <a:rPr lang="en-GB"/>
              <a:t>Text</a:t>
            </a:r>
          </a:p>
          <a:p>
            <a:pPr lvl="1"/>
            <a:r>
              <a:rPr lang="en-GB"/>
              <a:t>Text</a:t>
            </a:r>
          </a:p>
          <a:p>
            <a:pPr lvl="2"/>
            <a:r>
              <a:rPr lang="en-GB"/>
              <a:t>Text</a:t>
            </a:r>
          </a:p>
          <a:p>
            <a:pPr lvl="1"/>
            <a:endParaRPr lang="en-GB"/>
          </a:p>
          <a:p>
            <a:pPr lvl="2"/>
            <a:endParaRPr lang="en-GB"/>
          </a:p>
        </p:txBody>
      </p:sp>
      <p:sp>
        <p:nvSpPr>
          <p:cNvPr id="8" name="Text Placeholder 13"/>
          <p:cNvSpPr>
            <a:spLocks noGrp="1"/>
          </p:cNvSpPr>
          <p:nvPr>
            <p:ph type="body" sz="quarter" idx="12" hasCustomPrompt="1"/>
          </p:nvPr>
        </p:nvSpPr>
        <p:spPr>
          <a:xfrm>
            <a:off x="515938" y="401638"/>
            <a:ext cx="8598245" cy="395287"/>
          </a:xfrm>
          <a:prstGeom prst="rect">
            <a:avLst/>
          </a:prstGeom>
        </p:spPr>
        <p:txBody>
          <a:bodyPr/>
          <a:lstStyle>
            <a:lvl1pPr marL="0" indent="0">
              <a:buNone/>
              <a:defRPr sz="2800" b="1">
                <a:solidFill>
                  <a:schemeClr val="accent1"/>
                </a:solidFill>
                <a:latin typeface="Arial" panose="020B0604020202020204" pitchFamily="34" charset="0"/>
                <a:cs typeface="Arial" panose="020B0604020202020204" pitchFamily="34" charset="0"/>
              </a:defRPr>
            </a:lvl1pPr>
          </a:lstStyle>
          <a:p>
            <a:pPr lvl="0"/>
            <a:r>
              <a:rPr lang="en-US"/>
              <a:t>Heading – Click to edit</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7208" t="15521"/>
          <a:stretch/>
        </p:blipFill>
        <p:spPr>
          <a:xfrm>
            <a:off x="11360989" y="465825"/>
            <a:ext cx="315074" cy="327041"/>
          </a:xfrm>
          <a:prstGeom prst="rect">
            <a:avLst/>
          </a:prstGeom>
        </p:spPr>
      </p:pic>
      <p:cxnSp>
        <p:nvCxnSpPr>
          <p:cNvPr id="11" name="Straight Connector 10"/>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14768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Table Shortcut">
    <p:spTree>
      <p:nvGrpSpPr>
        <p:cNvPr id="1" name=""/>
        <p:cNvGrpSpPr/>
        <p:nvPr/>
      </p:nvGrpSpPr>
      <p:grpSpPr>
        <a:xfrm>
          <a:off x="0" y="0"/>
          <a:ext cx="0" cy="0"/>
          <a:chOff x="0" y="0"/>
          <a:chExt cx="0" cy="0"/>
        </a:xfrm>
      </p:grpSpPr>
      <p:sp>
        <p:nvSpPr>
          <p:cNvPr id="11" name="Rectangle 10"/>
          <p:cNvSpPr/>
          <p:nvPr userDrawn="1"/>
        </p:nvSpPr>
        <p:spPr>
          <a:xfrm>
            <a:off x="0" y="249219"/>
            <a:ext cx="12192000" cy="6356344"/>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able Placeholder 19"/>
          <p:cNvSpPr>
            <a:spLocks noGrp="1"/>
          </p:cNvSpPr>
          <p:nvPr>
            <p:ph type="tbl" sz="quarter" idx="14"/>
          </p:nvPr>
        </p:nvSpPr>
        <p:spPr>
          <a:xfrm>
            <a:off x="515938" y="1160463"/>
            <a:ext cx="11160125" cy="5158653"/>
          </a:xfrm>
          <a:prstGeom prst="rect">
            <a:avLst/>
          </a:prstGeom>
        </p:spPr>
        <p:txBody>
          <a:bodyPr/>
          <a:lstStyle>
            <a:lvl1pPr marL="0" indent="0">
              <a:buNone/>
              <a:defRPr sz="1600">
                <a:solidFill>
                  <a:srgbClr val="002F6C"/>
                </a:solidFill>
                <a:latin typeface="Arial" panose="020B0604020202020204" pitchFamily="34" charset="0"/>
                <a:cs typeface="Arial" panose="020B0604020202020204" pitchFamily="34" charset="0"/>
              </a:defRPr>
            </a:lvl1pPr>
          </a:lstStyle>
          <a:p>
            <a:r>
              <a:rPr lang="en-GB"/>
              <a:t>Click icon to add table</a:t>
            </a:r>
          </a:p>
        </p:txBody>
      </p:sp>
      <p:sp>
        <p:nvSpPr>
          <p:cNvPr id="13" name="Text Placeholder 13"/>
          <p:cNvSpPr>
            <a:spLocks noGrp="1"/>
          </p:cNvSpPr>
          <p:nvPr>
            <p:ph type="body" sz="quarter" idx="12" hasCustomPrompt="1"/>
          </p:nvPr>
        </p:nvSpPr>
        <p:spPr>
          <a:xfrm>
            <a:off x="515938" y="401638"/>
            <a:ext cx="8598245" cy="395287"/>
          </a:xfrm>
          <a:prstGeom prst="rect">
            <a:avLst/>
          </a:prstGeom>
        </p:spPr>
        <p:txBody>
          <a:bodyPr/>
          <a:lstStyle>
            <a:lvl1pPr marL="0" indent="0">
              <a:buNone/>
              <a:defRPr sz="2800" b="1">
                <a:solidFill>
                  <a:schemeClr val="accent1"/>
                </a:solidFill>
                <a:latin typeface="Arial" panose="020B0604020202020204" pitchFamily="34" charset="0"/>
                <a:cs typeface="Arial" panose="020B0604020202020204" pitchFamily="34" charset="0"/>
              </a:defRPr>
            </a:lvl1pPr>
          </a:lstStyle>
          <a:p>
            <a:pPr lvl="0"/>
            <a:r>
              <a:rPr lang="en-US"/>
              <a:t>Heading – Click to edit</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6974"/>
          <a:stretch/>
        </p:blipFill>
        <p:spPr>
          <a:xfrm>
            <a:off x="11355249" y="405741"/>
            <a:ext cx="320814" cy="387126"/>
          </a:xfrm>
          <a:prstGeom prst="rect">
            <a:avLst/>
          </a:prstGeom>
        </p:spPr>
      </p:pic>
      <p:cxnSp>
        <p:nvCxnSpPr>
          <p:cNvPr id="10" name="Straight Connector 9"/>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69486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rms &amp; Condition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430213" y="4422957"/>
            <a:ext cx="566578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700" b="1">
                <a:solidFill>
                  <a:schemeClr val="bg2">
                    <a:lumMod val="90000"/>
                  </a:schemeClr>
                </a:solidFill>
                <a:latin typeface="Arial" panose="020B0604020202020204" pitchFamily="34" charset="0"/>
                <a:cs typeface="Arial" panose="020B0604020202020204" pitchFamily="34" charset="0"/>
              </a:rPr>
              <a:t>Technetix Group Limited 2021.  All rights reserved.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700" b="0" u="none" strike="noStrike" cap="none" normalizeH="0" baseline="0">
              <a:ln>
                <a:noFill/>
              </a:ln>
              <a:solidFill>
                <a:schemeClr val="bg2">
                  <a:lumMod val="90000"/>
                </a:schemeClr>
              </a:solidFill>
              <a:effectLst/>
              <a:latin typeface="Arial" panose="020B0604020202020204" pitchFamily="34" charset="0"/>
              <a:ea typeface="Calibri"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700" b="0" u="none" strike="noStrike" cap="none" normalizeH="0" baseline="0">
                <a:ln>
                  <a:noFill/>
                </a:ln>
                <a:solidFill>
                  <a:schemeClr val="bg2">
                    <a:lumMod val="90000"/>
                  </a:schemeClr>
                </a:solidFill>
                <a:effectLst/>
                <a:latin typeface="Arial" panose="020B0604020202020204" pitchFamily="34" charset="0"/>
                <a:ea typeface="Calibri" pitchFamily="34" charset="0"/>
                <a:cs typeface="Arial" panose="020B0604020202020204" pitchFamily="34" charset="0"/>
              </a:rPr>
              <a:t>This document and the information contained in it is confidential and must not be disclosed to any third party without the prior written consent of Technetix. This document may not be copied, reproduced or adapted in any form without the prior written consent of Technetix. Use of this document is restricted by confidentiality undertakings. This document and any copies of it must be returned to Technetix immediately upon request.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700" b="0" u="none" strike="noStrike" cap="none" normalizeH="0" baseline="0">
              <a:ln>
                <a:noFill/>
              </a:ln>
              <a:solidFill>
                <a:schemeClr val="bg2">
                  <a:lumMod val="90000"/>
                </a:schemeClr>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700" b="0" u="none" strike="noStrike" cap="none" normalizeH="0" baseline="0">
                <a:ln>
                  <a:noFill/>
                </a:ln>
                <a:solidFill>
                  <a:schemeClr val="bg2">
                    <a:lumMod val="90000"/>
                  </a:schemeClr>
                </a:solidFill>
                <a:effectLst/>
                <a:latin typeface="Arial" panose="020B0604020202020204" pitchFamily="34" charset="0"/>
                <a:ea typeface="Calibri" pitchFamily="34" charset="0"/>
                <a:cs typeface="Arial" panose="020B0604020202020204" pitchFamily="34" charset="0"/>
              </a:rPr>
              <a:t>Technetix is the owner (or licensee) of all patents, registered designs, copyright and other similar rights whether registrable or not in any country (Intellectual Property Rights) in the products described in this document and in any drawings, designs, tooling, equipment and other materials provided by Technetix. Any Intellectual Property Rights arising or created in any enhancements and modifications to the products and any derivatives created from the products shall vest in Technetix.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700" b="0" u="none" strike="noStrike" cap="none" normalizeH="0" baseline="0">
              <a:ln>
                <a:noFill/>
              </a:ln>
              <a:solidFill>
                <a:schemeClr val="bg2">
                  <a:lumMod val="90000"/>
                </a:schemeClr>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u="none" strike="noStrike" cap="none" normalizeH="0" baseline="0">
                <a:ln>
                  <a:noFill/>
                </a:ln>
                <a:solidFill>
                  <a:schemeClr val="bg2">
                    <a:lumMod val="90000"/>
                  </a:schemeClr>
                </a:solidFill>
                <a:effectLst/>
                <a:latin typeface="Arial" panose="020B0604020202020204" pitchFamily="34" charset="0"/>
                <a:ea typeface="Calibri" pitchFamily="34" charset="0"/>
                <a:cs typeface="Arial" panose="020B0604020202020204" pitchFamily="34" charset="0"/>
              </a:rPr>
              <a:t>This document is provided for information purposes only and does not constitute an offer, an invitation to tender or any other type of contractual document capable of acceptance. Technetix shall not be liable for any costs incurred by the recipient in connection with this document, including but not limited to costs incurred in reviewing this document, in participating in any discussions and evaluation processes, or in attending any meetings or events in collaboration with Technetix. Unless or until Technetix issues a Purchase Order for products to be supplied or services to be performed by the recipient, any products supplied or work done by the recipient is at the recipient’s sole risk and expense</a:t>
            </a:r>
            <a:r>
              <a:rPr kumimoji="0" lang="en-GB" sz="600" b="0" u="none" strike="noStrike" cap="none" normalizeH="0" baseline="0">
                <a:ln>
                  <a:noFill/>
                </a:ln>
                <a:solidFill>
                  <a:schemeClr val="bg2">
                    <a:lumMod val="90000"/>
                  </a:schemeClr>
                </a:solidFill>
                <a:effectLst/>
                <a:latin typeface="Arial" panose="020B0604020202020204" pitchFamily="34" charset="0"/>
                <a:ea typeface="Calibri" pitchFamily="34" charset="0"/>
                <a:cs typeface="Arial" panose="020B0604020202020204" pitchFamily="34" charset="0"/>
              </a:rPr>
              <a:t>.</a:t>
            </a:r>
            <a:endParaRPr kumimoji="0" lang="en-GB" sz="600" b="0" u="none" strike="noStrike" cap="none" normalizeH="0" baseline="0">
              <a:ln>
                <a:noFill/>
              </a:ln>
              <a:solidFill>
                <a:schemeClr val="bg2">
                  <a:lumMod val="90000"/>
                </a:schemeClr>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085" y="407336"/>
            <a:ext cx="2462976" cy="383935"/>
          </a:xfrm>
          <a:prstGeom prst="rect">
            <a:avLst/>
          </a:prstGeom>
        </p:spPr>
      </p:pic>
      <p:cxnSp>
        <p:nvCxnSpPr>
          <p:cNvPr id="6" name="Straight Connector 5"/>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319570"/>
      </p:ext>
    </p:extLst>
  </p:cSld>
  <p:clrMapOvr>
    <a:masterClrMapping/>
  </p:clrMapOvr>
  <p:transition spd="slow">
    <p:push/>
  </p:transition>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15" name="Footer Placeholder 4"/>
          <p:cNvSpPr txBox="1">
            <a:spLocks/>
          </p:cNvSpPr>
          <p:nvPr userDrawn="1"/>
        </p:nvSpPr>
        <p:spPr>
          <a:xfrm>
            <a:off x="9500556" y="6541847"/>
            <a:ext cx="2175507" cy="365125"/>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rgbClr val="005DA3"/>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59FACA-21B4-44AF-8C5E-536FCAE94AA3}" type="slidenum">
              <a:rPr lang="en-US" smtClean="0">
                <a:solidFill>
                  <a:schemeClr val="bg1"/>
                </a:solidFill>
              </a:rPr>
              <a:t>‹#›</a:t>
            </a:fld>
            <a:endParaRPr lang="en-US">
              <a:solidFill>
                <a:schemeClr val="bg1"/>
              </a:solidFill>
            </a:endParaRPr>
          </a:p>
        </p:txBody>
      </p:sp>
      <p:sp>
        <p:nvSpPr>
          <p:cNvPr id="16" name="Footer Placeholder 4"/>
          <p:cNvSpPr txBox="1">
            <a:spLocks/>
          </p:cNvSpPr>
          <p:nvPr userDrawn="1"/>
        </p:nvSpPr>
        <p:spPr>
          <a:xfrm>
            <a:off x="515938" y="6541847"/>
            <a:ext cx="2175507" cy="365125"/>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rgbClr val="005DA3"/>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Commercial</a:t>
            </a:r>
            <a:r>
              <a:rPr lang="en-US">
                <a:solidFill>
                  <a:schemeClr val="bg1"/>
                </a:solidFill>
                <a:latin typeface="Arial Black" panose="020B0A04020102020204" pitchFamily="34" charset="0"/>
              </a:rPr>
              <a:t> </a:t>
            </a:r>
            <a:r>
              <a:rPr lang="en-US">
                <a:solidFill>
                  <a:schemeClr val="bg1"/>
                </a:solidFill>
              </a:rPr>
              <a:t>in confidence | © 2021 Technetix </a:t>
            </a: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13085" y="407336"/>
            <a:ext cx="2462976" cy="383935"/>
          </a:xfrm>
          <a:prstGeom prst="rect">
            <a:avLst/>
          </a:prstGeom>
        </p:spPr>
      </p:pic>
      <p:cxnSp>
        <p:nvCxnSpPr>
          <p:cNvPr id="18" name="Straight Connector 17"/>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592428"/>
      </p:ext>
    </p:extLst>
  </p:cSld>
  <p:clrMap bg1="lt1" tx1="dk1" bg2="lt2" tx2="dk2" accent1="accent1" accent2="accent2" accent3="accent3" accent4="accent4" accent5="accent5" accent6="accent6" hlink="hlink" folHlink="folHlink"/>
  <p:sldLayoutIdLst>
    <p:sldLayoutId id="2147483731" r:id="rId1"/>
    <p:sldLayoutId id="2147483736" r:id="rId2"/>
    <p:sldLayoutId id="2147483735" r:id="rId3"/>
    <p:sldLayoutId id="2147483734" r:id="rId4"/>
    <p:sldLayoutId id="2147483737" r:id="rId5"/>
  </p:sldLayoutIdLst>
  <p:transition spd="slow">
    <p:push/>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8" name="Footer Placeholder 4"/>
          <p:cNvSpPr txBox="1">
            <a:spLocks/>
          </p:cNvSpPr>
          <p:nvPr userDrawn="1"/>
        </p:nvSpPr>
        <p:spPr>
          <a:xfrm>
            <a:off x="515938" y="6541847"/>
            <a:ext cx="2175507" cy="365125"/>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rgbClr val="005DA3"/>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Commercial</a:t>
            </a:r>
            <a:r>
              <a:rPr lang="en-US">
                <a:solidFill>
                  <a:schemeClr val="bg1"/>
                </a:solidFill>
                <a:latin typeface="Arial Black" panose="020B0A04020102020204" pitchFamily="34" charset="0"/>
              </a:rPr>
              <a:t> </a:t>
            </a:r>
            <a:r>
              <a:rPr lang="en-US">
                <a:solidFill>
                  <a:schemeClr val="bg1"/>
                </a:solidFill>
              </a:rPr>
              <a:t>in confidence | © 2021 Technetix </a:t>
            </a:r>
          </a:p>
        </p:txBody>
      </p:sp>
      <p:sp>
        <p:nvSpPr>
          <p:cNvPr id="4" name="Footer Placeholder 4"/>
          <p:cNvSpPr txBox="1">
            <a:spLocks/>
          </p:cNvSpPr>
          <p:nvPr userDrawn="1"/>
        </p:nvSpPr>
        <p:spPr>
          <a:xfrm>
            <a:off x="9500556" y="6541847"/>
            <a:ext cx="2175507" cy="365125"/>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rgbClr val="005DA3"/>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59FACA-21B4-44AF-8C5E-536FCAE94AA3}" type="slidenum">
              <a:rPr lang="en-US" smtClean="0">
                <a:solidFill>
                  <a:schemeClr val="bg1"/>
                </a:solidFill>
              </a:rPr>
              <a:t>‹#›</a:t>
            </a:fld>
            <a:endParaRPr lang="en-US">
              <a:solidFill>
                <a:schemeClr val="bg1"/>
              </a:solidFill>
            </a:endParaRPr>
          </a:p>
        </p:txBody>
      </p:sp>
      <p:pic>
        <p:nvPicPr>
          <p:cNvPr id="5" name="Picture 4">
            <a:extLst>
              <a:ext uri="{FF2B5EF4-FFF2-40B4-BE49-F238E27FC236}">
                <a16:creationId xmlns:a16="http://schemas.microsoft.com/office/drawing/2014/main" id="{1DBC6BB2-5484-469E-9272-A1A0A8E3434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213085" y="407336"/>
            <a:ext cx="2462976" cy="383935"/>
          </a:xfrm>
          <a:prstGeom prst="rect">
            <a:avLst/>
          </a:prstGeom>
        </p:spPr>
      </p:pic>
      <p:cxnSp>
        <p:nvCxnSpPr>
          <p:cNvPr id="6" name="Straight Connector 5">
            <a:extLst>
              <a:ext uri="{FF2B5EF4-FFF2-40B4-BE49-F238E27FC236}">
                <a16:creationId xmlns:a16="http://schemas.microsoft.com/office/drawing/2014/main" id="{6420799A-CA88-4AAE-8AE4-876C637B8BC9}"/>
              </a:ext>
            </a:extLst>
          </p:cNvPr>
          <p:cNvCxnSpPr/>
          <p:nvPr userDrawn="1"/>
        </p:nvCxnSpPr>
        <p:spPr>
          <a:xfrm flipV="1">
            <a:off x="390379" y="885825"/>
            <a:ext cx="11285684" cy="14974"/>
          </a:xfrm>
          <a:prstGeom prst="line">
            <a:avLst/>
          </a:prstGeom>
          <a:ln w="31750">
            <a:gradFill>
              <a:gsLst>
                <a:gs pos="0">
                  <a:srgbClr val="D9E1E2">
                    <a:alpha val="0"/>
                  </a:srgbClr>
                </a:gs>
                <a:gs pos="100000">
                  <a:srgbClr val="002F6C"/>
                </a:gs>
              </a:gsLst>
              <a:lin ang="2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084925"/>
      </p:ext>
    </p:extLst>
  </p:cSld>
  <p:clrMap bg1="lt1" tx1="dk1" bg2="lt2" tx2="dk2" accent1="accent1" accent2="accent2" accent3="accent3" accent4="accent4" accent5="accent5" accent6="accent6" hlink="hlink" folHlink="folHlink"/>
  <p:sldLayoutIdLst>
    <p:sldLayoutId id="2147483730" r:id="rId1"/>
    <p:sldLayoutId id="2147483738" r:id="rId2"/>
    <p:sldLayoutId id="2147483733" r:id="rId3"/>
    <p:sldLayoutId id="2147483726" r:id="rId4"/>
    <p:sldLayoutId id="2147483739" r:id="rId5"/>
    <p:sldLayoutId id="2147483740" r:id="rId6"/>
  </p:sldLayoutIdLst>
  <p:transition spd="slow">
    <p:push/>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15938" y="1023860"/>
            <a:ext cx="11486672" cy="4471418"/>
          </a:xfrm>
        </p:spPr>
        <p:txBody>
          <a:bodyPr/>
          <a:lstStyle/>
          <a:p>
            <a:r>
              <a:rPr lang="en-GB" sz="4400"/>
              <a:t>XGT Modular Outdoor Platform</a:t>
            </a:r>
            <a:br>
              <a:rPr lang="en-GB" sz="4400"/>
            </a:br>
            <a:r>
              <a:rPr lang="en-GB" sz="2800"/>
              <a:t>Setting the standard for DOCSIS 4.0 taps</a:t>
            </a:r>
          </a:p>
        </p:txBody>
      </p:sp>
      <p:sp>
        <p:nvSpPr>
          <p:cNvPr id="6" name="Text Placeholder 5">
            <a:extLst>
              <a:ext uri="{FF2B5EF4-FFF2-40B4-BE49-F238E27FC236}">
                <a16:creationId xmlns:a16="http://schemas.microsoft.com/office/drawing/2014/main" id="{5E4E09DA-D4C8-4FAF-A125-67182B13B3FA}"/>
              </a:ext>
            </a:extLst>
          </p:cNvPr>
          <p:cNvSpPr>
            <a:spLocks noGrp="1"/>
          </p:cNvSpPr>
          <p:nvPr>
            <p:ph type="body" sz="quarter" idx="11"/>
          </p:nvPr>
        </p:nvSpPr>
        <p:spPr>
          <a:xfrm>
            <a:off x="515938" y="5834140"/>
            <a:ext cx="6790890" cy="373063"/>
          </a:xfrm>
        </p:spPr>
        <p:txBody>
          <a:bodyPr/>
          <a:lstStyle/>
          <a:p>
            <a:r>
              <a:rPr lang="en-US" sz="2400" dirty="0"/>
              <a:t>Director of Connected Home products</a:t>
            </a:r>
            <a:endParaRPr lang="en-NL" sz="2400" dirty="0"/>
          </a:p>
        </p:txBody>
      </p:sp>
      <p:sp>
        <p:nvSpPr>
          <p:cNvPr id="8" name="Content Placeholder 7">
            <a:extLst>
              <a:ext uri="{FF2B5EF4-FFF2-40B4-BE49-F238E27FC236}">
                <a16:creationId xmlns:a16="http://schemas.microsoft.com/office/drawing/2014/main" id="{4ECDA941-F93F-490E-A1B5-F04702A47DB8}"/>
              </a:ext>
            </a:extLst>
          </p:cNvPr>
          <p:cNvSpPr>
            <a:spLocks noGrp="1"/>
          </p:cNvSpPr>
          <p:nvPr>
            <p:ph sz="quarter" idx="13"/>
          </p:nvPr>
        </p:nvSpPr>
        <p:spPr>
          <a:xfrm>
            <a:off x="515938" y="5491235"/>
            <a:ext cx="6790890" cy="275927"/>
          </a:xfrm>
        </p:spPr>
        <p:txBody>
          <a:bodyPr/>
          <a:lstStyle/>
          <a:p>
            <a:r>
              <a:rPr lang="en-US" sz="2400"/>
              <a:t>Maarten Markhorst</a:t>
            </a:r>
            <a:endParaRPr lang="en-NL" sz="2400"/>
          </a:p>
        </p:txBody>
      </p:sp>
    </p:spTree>
    <p:extLst>
      <p:ext uri="{BB962C8B-B14F-4D97-AF65-F5344CB8AC3E}">
        <p14:creationId xmlns:p14="http://schemas.microsoft.com/office/powerpoint/2010/main" val="39531917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67EE74-0FD6-4DDA-86D3-AC23A85FBA89}"/>
              </a:ext>
            </a:extLst>
          </p:cNvPr>
          <p:cNvSpPr>
            <a:spLocks noGrp="1"/>
          </p:cNvSpPr>
          <p:nvPr>
            <p:ph type="body" sz="quarter" idx="12"/>
          </p:nvPr>
        </p:nvSpPr>
        <p:spPr>
          <a:xfrm>
            <a:off x="515938" y="401638"/>
            <a:ext cx="10665092" cy="395287"/>
          </a:xfrm>
        </p:spPr>
        <p:txBody>
          <a:bodyPr/>
          <a:lstStyle/>
          <a:p>
            <a:r>
              <a:rPr lang="en-US"/>
              <a:t>Large legacy base of installed multitaps</a:t>
            </a:r>
            <a:endParaRPr lang="en-NL"/>
          </a:p>
        </p:txBody>
      </p:sp>
      <p:pic>
        <p:nvPicPr>
          <p:cNvPr id="4" name="Picture 3">
            <a:extLst>
              <a:ext uri="{FF2B5EF4-FFF2-40B4-BE49-F238E27FC236}">
                <a16:creationId xmlns:a16="http://schemas.microsoft.com/office/drawing/2014/main" id="{333AAA4C-FED7-4275-97A2-16B19AB0F581}"/>
              </a:ext>
            </a:extLst>
          </p:cNvPr>
          <p:cNvPicPr>
            <a:picLocks noChangeAspect="1"/>
          </p:cNvPicPr>
          <p:nvPr/>
        </p:nvPicPr>
        <p:blipFill>
          <a:blip r:embed="rId2"/>
          <a:stretch>
            <a:fillRect/>
          </a:stretch>
        </p:blipFill>
        <p:spPr>
          <a:xfrm>
            <a:off x="2804790" y="3851717"/>
            <a:ext cx="3119353" cy="2493073"/>
          </a:xfrm>
          <a:prstGeom prst="rect">
            <a:avLst/>
          </a:prstGeom>
        </p:spPr>
      </p:pic>
      <p:pic>
        <p:nvPicPr>
          <p:cNvPr id="13" name="Picture 12" descr="A picture containing camera, electronics&#10;&#10;Description automatically generated">
            <a:extLst>
              <a:ext uri="{FF2B5EF4-FFF2-40B4-BE49-F238E27FC236}">
                <a16:creationId xmlns:a16="http://schemas.microsoft.com/office/drawing/2014/main" id="{5F41BE1A-6CBE-4FB3-B9FD-3393A88FB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8" t="9167" r="5489" b="8654"/>
          <a:stretch/>
        </p:blipFill>
        <p:spPr>
          <a:xfrm>
            <a:off x="363254" y="4009170"/>
            <a:ext cx="2332965" cy="2141109"/>
          </a:xfrm>
          <a:prstGeom prst="rect">
            <a:avLst/>
          </a:prstGeom>
        </p:spPr>
      </p:pic>
      <p:pic>
        <p:nvPicPr>
          <p:cNvPr id="7" name="Picture 6" descr="A picture containing camera&#10;&#10;Description automatically generated">
            <a:extLst>
              <a:ext uri="{FF2B5EF4-FFF2-40B4-BE49-F238E27FC236}">
                <a16:creationId xmlns:a16="http://schemas.microsoft.com/office/drawing/2014/main" id="{DF5F9E1C-823C-4F41-B2E2-30EAE03841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62" t="15730" r="6824" b="11866"/>
          <a:stretch/>
        </p:blipFill>
        <p:spPr>
          <a:xfrm>
            <a:off x="91434" y="1450011"/>
            <a:ext cx="2713356" cy="2289364"/>
          </a:xfrm>
          <a:prstGeom prst="rect">
            <a:avLst/>
          </a:prstGeom>
        </p:spPr>
      </p:pic>
      <p:pic>
        <p:nvPicPr>
          <p:cNvPr id="15" name="Picture 14" descr="A picture containing camera, electronics&#10;&#10;Description automatically generated">
            <a:extLst>
              <a:ext uri="{FF2B5EF4-FFF2-40B4-BE49-F238E27FC236}">
                <a16:creationId xmlns:a16="http://schemas.microsoft.com/office/drawing/2014/main" id="{C7E53531-1E97-4A31-BF5C-BA1F141DE4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69" t="15708" r="6469" b="15708"/>
          <a:stretch/>
        </p:blipFill>
        <p:spPr>
          <a:xfrm>
            <a:off x="2924586" y="1252208"/>
            <a:ext cx="3045497" cy="2399129"/>
          </a:xfrm>
          <a:prstGeom prst="rect">
            <a:avLst/>
          </a:prstGeom>
        </p:spPr>
      </p:pic>
      <p:pic>
        <p:nvPicPr>
          <p:cNvPr id="22" name="Picture 21" descr="A picture containing graphical user interface&#10;&#10;Description automatically generated">
            <a:extLst>
              <a:ext uri="{FF2B5EF4-FFF2-40B4-BE49-F238E27FC236}">
                <a16:creationId xmlns:a16="http://schemas.microsoft.com/office/drawing/2014/main" id="{7177D72D-138B-4BF6-AAA4-C2B9B0DFC6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15043" r="7565" b="15043"/>
          <a:stretch/>
        </p:blipFill>
        <p:spPr>
          <a:xfrm>
            <a:off x="6114317" y="1283919"/>
            <a:ext cx="3056352" cy="2517730"/>
          </a:xfrm>
          <a:prstGeom prst="rect">
            <a:avLst/>
          </a:prstGeom>
        </p:spPr>
      </p:pic>
      <p:pic>
        <p:nvPicPr>
          <p:cNvPr id="26" name="Picture 25">
            <a:extLst>
              <a:ext uri="{FF2B5EF4-FFF2-40B4-BE49-F238E27FC236}">
                <a16:creationId xmlns:a16="http://schemas.microsoft.com/office/drawing/2014/main" id="{F1E54DC1-39CF-4830-8B5F-E6CBE482BA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13973" r="7565" b="13973"/>
          <a:stretch/>
        </p:blipFill>
        <p:spPr>
          <a:xfrm>
            <a:off x="6200295" y="3826701"/>
            <a:ext cx="2884396" cy="2448839"/>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B4E22B9E-B86B-4EDD-8D08-CC824C4B2E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99" t="7199" r="7199" b="7199"/>
          <a:stretch/>
        </p:blipFill>
        <p:spPr>
          <a:xfrm>
            <a:off x="9491126" y="3983277"/>
            <a:ext cx="2248422" cy="2248422"/>
          </a:xfrm>
          <a:prstGeom prst="rect">
            <a:avLst/>
          </a:prstGeom>
        </p:spPr>
      </p:pic>
      <p:pic>
        <p:nvPicPr>
          <p:cNvPr id="31" name="Picture 30">
            <a:extLst>
              <a:ext uri="{FF2B5EF4-FFF2-40B4-BE49-F238E27FC236}">
                <a16:creationId xmlns:a16="http://schemas.microsoft.com/office/drawing/2014/main" id="{F9BCF7BA-7308-4367-9B16-E67E4A8606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6" t="7306" r="7306" b="7306"/>
          <a:stretch/>
        </p:blipFill>
        <p:spPr>
          <a:xfrm>
            <a:off x="9581939" y="1484334"/>
            <a:ext cx="2066795" cy="2066795"/>
          </a:xfrm>
          <a:prstGeom prst="rect">
            <a:avLst/>
          </a:prstGeom>
        </p:spPr>
      </p:pic>
    </p:spTree>
    <p:extLst>
      <p:ext uri="{BB962C8B-B14F-4D97-AF65-F5344CB8AC3E}">
        <p14:creationId xmlns:p14="http://schemas.microsoft.com/office/powerpoint/2010/main" val="18486081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45A6E-6E09-4A52-A2C0-611D859F612A}"/>
              </a:ext>
            </a:extLst>
          </p:cNvPr>
          <p:cNvPicPr>
            <a:picLocks noChangeAspect="1"/>
          </p:cNvPicPr>
          <p:nvPr/>
        </p:nvPicPr>
        <p:blipFill rotWithShape="1">
          <a:blip r:embed="rId2">
            <a:extLst>
              <a:ext uri="{28A0092B-C50C-407E-A947-70E740481C1C}">
                <a14:useLocalDpi xmlns:a14="http://schemas.microsoft.com/office/drawing/2010/main" val="0"/>
              </a:ext>
            </a:extLst>
          </a:blip>
          <a:srcRect l="29029" t="15714" r="14360" b="23764"/>
          <a:stretch/>
        </p:blipFill>
        <p:spPr>
          <a:xfrm>
            <a:off x="2221992" y="1465657"/>
            <a:ext cx="8147304" cy="4686615"/>
          </a:xfrm>
          <a:prstGeom prst="rect">
            <a:avLst/>
          </a:prstGeom>
        </p:spPr>
      </p:pic>
      <p:sp>
        <p:nvSpPr>
          <p:cNvPr id="3" name="Text Placeholder 2">
            <a:extLst>
              <a:ext uri="{FF2B5EF4-FFF2-40B4-BE49-F238E27FC236}">
                <a16:creationId xmlns:a16="http://schemas.microsoft.com/office/drawing/2014/main" id="{6067EE74-0FD6-4DDA-86D3-AC23A85FBA89}"/>
              </a:ext>
            </a:extLst>
          </p:cNvPr>
          <p:cNvSpPr>
            <a:spLocks noGrp="1"/>
          </p:cNvSpPr>
          <p:nvPr>
            <p:ph type="body" sz="quarter" idx="12"/>
          </p:nvPr>
        </p:nvSpPr>
        <p:spPr>
          <a:xfrm>
            <a:off x="515938" y="401638"/>
            <a:ext cx="10665092" cy="395287"/>
          </a:xfrm>
        </p:spPr>
        <p:txBody>
          <a:bodyPr/>
          <a:lstStyle/>
          <a:p>
            <a:r>
              <a:rPr lang="en-US"/>
              <a:t>Technetix XGT - gigabit modular multitaps*</a:t>
            </a:r>
            <a:endParaRPr lang="en-NL"/>
          </a:p>
        </p:txBody>
      </p:sp>
      <p:sp>
        <p:nvSpPr>
          <p:cNvPr id="17" name="TextBox 16">
            <a:extLst>
              <a:ext uri="{FF2B5EF4-FFF2-40B4-BE49-F238E27FC236}">
                <a16:creationId xmlns:a16="http://schemas.microsoft.com/office/drawing/2014/main" id="{8D4A86F8-72F8-4E00-ABB8-DD8B893A0BC9}"/>
              </a:ext>
            </a:extLst>
          </p:cNvPr>
          <p:cNvSpPr txBox="1"/>
          <p:nvPr/>
        </p:nvSpPr>
        <p:spPr>
          <a:xfrm>
            <a:off x="7627647" y="1349852"/>
            <a:ext cx="3372762" cy="313932"/>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3 GHz backbox for future upgrades</a:t>
            </a:r>
          </a:p>
        </p:txBody>
      </p:sp>
      <p:cxnSp>
        <p:nvCxnSpPr>
          <p:cNvPr id="11" name="Straight Arrow Connector 10">
            <a:extLst>
              <a:ext uri="{FF2B5EF4-FFF2-40B4-BE49-F238E27FC236}">
                <a16:creationId xmlns:a16="http://schemas.microsoft.com/office/drawing/2014/main" id="{04D2C5A3-E0D5-4E92-BB4F-2E2361875DDA}"/>
              </a:ext>
            </a:extLst>
          </p:cNvPr>
          <p:cNvCxnSpPr>
            <a:cxnSpLocks/>
            <a:stCxn id="17" idx="2"/>
          </p:cNvCxnSpPr>
          <p:nvPr/>
        </p:nvCxnSpPr>
        <p:spPr>
          <a:xfrm flipH="1">
            <a:off x="8149218" y="1663784"/>
            <a:ext cx="1164810" cy="64403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2" name="TextBox 21">
            <a:extLst>
              <a:ext uri="{FF2B5EF4-FFF2-40B4-BE49-F238E27FC236}">
                <a16:creationId xmlns:a16="http://schemas.microsoft.com/office/drawing/2014/main" id="{098583B4-D78D-4549-993F-C32D44F53E21}"/>
              </a:ext>
            </a:extLst>
          </p:cNvPr>
          <p:cNvSpPr txBox="1"/>
          <p:nvPr/>
        </p:nvSpPr>
        <p:spPr>
          <a:xfrm>
            <a:off x="8857000" y="3191419"/>
            <a:ext cx="3029893" cy="978729"/>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Special screwless connector design for 3 GHz performance. Fast, reliable and easy installation</a:t>
            </a:r>
          </a:p>
        </p:txBody>
      </p:sp>
      <p:cxnSp>
        <p:nvCxnSpPr>
          <p:cNvPr id="23" name="Straight Arrow Connector 22">
            <a:extLst>
              <a:ext uri="{FF2B5EF4-FFF2-40B4-BE49-F238E27FC236}">
                <a16:creationId xmlns:a16="http://schemas.microsoft.com/office/drawing/2014/main" id="{7B1AC1FE-B6ED-42DA-8C69-4B693B3853EB}"/>
              </a:ext>
            </a:extLst>
          </p:cNvPr>
          <p:cNvCxnSpPr>
            <a:cxnSpLocks/>
            <a:stCxn id="22" idx="2"/>
          </p:cNvCxnSpPr>
          <p:nvPr/>
        </p:nvCxnSpPr>
        <p:spPr>
          <a:xfrm flipH="1">
            <a:off x="8645531" y="4170148"/>
            <a:ext cx="1726416" cy="40851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8" name="TextBox 27">
            <a:extLst>
              <a:ext uri="{FF2B5EF4-FFF2-40B4-BE49-F238E27FC236}">
                <a16:creationId xmlns:a16="http://schemas.microsoft.com/office/drawing/2014/main" id="{CE4241AA-CF05-4027-BDB1-E17F3E2A0D2B}"/>
              </a:ext>
            </a:extLst>
          </p:cNvPr>
          <p:cNvSpPr txBox="1"/>
          <p:nvPr/>
        </p:nvSpPr>
        <p:spPr>
          <a:xfrm>
            <a:off x="2877972" y="1064215"/>
            <a:ext cx="3885747" cy="757130"/>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No make-before-break switch, prevents AC interruption and a possible RPD reboot</a:t>
            </a:r>
          </a:p>
        </p:txBody>
      </p:sp>
      <p:cxnSp>
        <p:nvCxnSpPr>
          <p:cNvPr id="32" name="Straight Arrow Connector 31">
            <a:extLst>
              <a:ext uri="{FF2B5EF4-FFF2-40B4-BE49-F238E27FC236}">
                <a16:creationId xmlns:a16="http://schemas.microsoft.com/office/drawing/2014/main" id="{2F47FD4D-9E48-4EBB-AD91-796ABE0E6D1F}"/>
              </a:ext>
            </a:extLst>
          </p:cNvPr>
          <p:cNvCxnSpPr>
            <a:cxnSpLocks/>
          </p:cNvCxnSpPr>
          <p:nvPr/>
        </p:nvCxnSpPr>
        <p:spPr>
          <a:xfrm>
            <a:off x="5245768" y="1700388"/>
            <a:ext cx="2289473" cy="228857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7" name="Straight Arrow Connector 36">
            <a:extLst>
              <a:ext uri="{FF2B5EF4-FFF2-40B4-BE49-F238E27FC236}">
                <a16:creationId xmlns:a16="http://schemas.microsoft.com/office/drawing/2014/main" id="{09217EC0-5DD7-477E-91DD-DC7C712E3E48}"/>
              </a:ext>
            </a:extLst>
          </p:cNvPr>
          <p:cNvCxnSpPr>
            <a:cxnSpLocks/>
            <a:stCxn id="40" idx="0"/>
          </p:cNvCxnSpPr>
          <p:nvPr/>
        </p:nvCxnSpPr>
        <p:spPr>
          <a:xfrm flipH="1" flipV="1">
            <a:off x="6109284" y="4916351"/>
            <a:ext cx="441736" cy="56189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40" name="TextBox 39">
            <a:extLst>
              <a:ext uri="{FF2B5EF4-FFF2-40B4-BE49-F238E27FC236}">
                <a16:creationId xmlns:a16="http://schemas.microsoft.com/office/drawing/2014/main" id="{CB2D34B4-9720-413E-B898-5227859DB706}"/>
              </a:ext>
            </a:extLst>
          </p:cNvPr>
          <p:cNvSpPr txBox="1"/>
          <p:nvPr/>
        </p:nvSpPr>
        <p:spPr>
          <a:xfrm>
            <a:off x="4776187" y="5478241"/>
            <a:ext cx="3549666" cy="757130"/>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1.8 GHz coupler modules to determine the tap value and accommodate power passing of 15 A</a:t>
            </a:r>
          </a:p>
        </p:txBody>
      </p:sp>
      <p:cxnSp>
        <p:nvCxnSpPr>
          <p:cNvPr id="47" name="Straight Arrow Connector 46">
            <a:extLst>
              <a:ext uri="{FF2B5EF4-FFF2-40B4-BE49-F238E27FC236}">
                <a16:creationId xmlns:a16="http://schemas.microsoft.com/office/drawing/2014/main" id="{6D0FC746-2E79-4362-90B7-67E32A93BB3C}"/>
              </a:ext>
            </a:extLst>
          </p:cNvPr>
          <p:cNvCxnSpPr>
            <a:cxnSpLocks/>
            <a:stCxn id="73" idx="0"/>
          </p:cNvCxnSpPr>
          <p:nvPr/>
        </p:nvCxnSpPr>
        <p:spPr>
          <a:xfrm flipV="1">
            <a:off x="1590879" y="4268577"/>
            <a:ext cx="1445943" cy="50289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64" name="Straight Arrow Connector 63">
            <a:extLst>
              <a:ext uri="{FF2B5EF4-FFF2-40B4-BE49-F238E27FC236}">
                <a16:creationId xmlns:a16="http://schemas.microsoft.com/office/drawing/2014/main" id="{0951301F-6481-4601-864F-3D243DA4041B}"/>
              </a:ext>
            </a:extLst>
          </p:cNvPr>
          <p:cNvCxnSpPr>
            <a:cxnSpLocks/>
            <a:stCxn id="67" idx="2"/>
          </p:cNvCxnSpPr>
          <p:nvPr/>
        </p:nvCxnSpPr>
        <p:spPr>
          <a:xfrm>
            <a:off x="5022592" y="2795761"/>
            <a:ext cx="34898" cy="33832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67" name="TextBox 66">
            <a:extLst>
              <a:ext uri="{FF2B5EF4-FFF2-40B4-BE49-F238E27FC236}">
                <a16:creationId xmlns:a16="http://schemas.microsoft.com/office/drawing/2014/main" id="{619D24F8-C621-4DC3-B0FC-ED2619D41EAF}"/>
              </a:ext>
            </a:extLst>
          </p:cNvPr>
          <p:cNvSpPr txBox="1"/>
          <p:nvPr/>
        </p:nvSpPr>
        <p:spPr>
          <a:xfrm>
            <a:off x="4077521" y="2260230"/>
            <a:ext cx="1890142" cy="535531"/>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Signal conditioning plug-in in faceplate</a:t>
            </a:r>
          </a:p>
        </p:txBody>
      </p:sp>
      <p:sp>
        <p:nvSpPr>
          <p:cNvPr id="73" name="TextBox 72">
            <a:extLst>
              <a:ext uri="{FF2B5EF4-FFF2-40B4-BE49-F238E27FC236}">
                <a16:creationId xmlns:a16="http://schemas.microsoft.com/office/drawing/2014/main" id="{FFA9732C-7170-4AFE-93F1-E3E1C8FEB3A2}"/>
              </a:ext>
            </a:extLst>
          </p:cNvPr>
          <p:cNvSpPr txBox="1"/>
          <p:nvPr/>
        </p:nvSpPr>
        <p:spPr>
          <a:xfrm>
            <a:off x="95837" y="4771467"/>
            <a:ext cx="2990084" cy="978729"/>
          </a:xfrm>
          <a:prstGeom prst="rect">
            <a:avLst/>
          </a:prstGeom>
          <a:noFill/>
        </p:spPr>
        <p:txBody>
          <a:bodyPr wrap="square">
            <a:spAutoFit/>
          </a:bodyPr>
          <a:lstStyle/>
          <a:p>
            <a:pPr marR="0" lvl="0" algn="ctr" fontAlgn="auto">
              <a:lnSpc>
                <a:spcPct val="90000"/>
              </a:lnSpc>
              <a:spcBef>
                <a:spcPts val="1000"/>
              </a:spcBef>
              <a:spcAft>
                <a:spcPts val="0"/>
              </a:spcAft>
              <a:buClrTx/>
              <a:buSzTx/>
              <a:tabLst>
                <a:tab pos="1704975" algn="l"/>
              </a:tabLst>
              <a:defRPr/>
            </a:pPr>
            <a:r>
              <a:rPr lang="en-US" sz="1600">
                <a:solidFill>
                  <a:schemeClr val="accent1"/>
                </a:solidFill>
                <a:latin typeface="Arial" panose="020B0604020202020204" pitchFamily="34" charset="0"/>
                <a:cs typeface="Arial" panose="020B0604020202020204" pitchFamily="34" charset="0"/>
              </a:rPr>
              <a:t>1.8 GHz faceplate can be replaced without breaking the power or RF signals down the line</a:t>
            </a:r>
          </a:p>
        </p:txBody>
      </p:sp>
      <p:sp>
        <p:nvSpPr>
          <p:cNvPr id="20" name="Text Placeholder 1">
            <a:extLst>
              <a:ext uri="{FF2B5EF4-FFF2-40B4-BE49-F238E27FC236}">
                <a16:creationId xmlns:a16="http://schemas.microsoft.com/office/drawing/2014/main" id="{F3231129-1F61-4D40-9587-DE59C4416CA1}"/>
              </a:ext>
            </a:extLst>
          </p:cNvPr>
          <p:cNvSpPr txBox="1">
            <a:spLocks/>
          </p:cNvSpPr>
          <p:nvPr/>
        </p:nvSpPr>
        <p:spPr>
          <a:xfrm>
            <a:off x="187832" y="6092407"/>
            <a:ext cx="2351182" cy="351339"/>
          </a:xfrm>
          <a:prstGeom prst="rect">
            <a:avLst/>
          </a:prstGeom>
        </p:spPr>
        <p:txBody>
          <a:bodyPr/>
          <a:lstStyle>
            <a:lvl1pPr marL="285750" indent="-285750" algn="l" defTabSz="914400" rtl="0" eaLnBrk="1" latinLnBrk="0" hangingPunct="1">
              <a:lnSpc>
                <a:spcPct val="90000"/>
              </a:lnSpc>
              <a:spcBef>
                <a:spcPts val="1000"/>
              </a:spcBef>
              <a:buFont typeface="Wingdings" panose="05000000000000000000" pitchFamily="2" charset="2"/>
              <a:buChar char="§"/>
              <a:tabLst>
                <a:tab pos="1704975" algn="l"/>
              </a:tabLst>
              <a:defRPr sz="1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2"/>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 typeface="Wingdings" panose="05000000000000000000" pitchFamily="2" charset="2"/>
              <a:buChar char="§"/>
              <a:defRPr sz="14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 Patents pending</a:t>
            </a:r>
          </a:p>
        </p:txBody>
      </p:sp>
    </p:spTree>
    <p:extLst>
      <p:ext uri="{BB962C8B-B14F-4D97-AF65-F5344CB8AC3E}">
        <p14:creationId xmlns:p14="http://schemas.microsoft.com/office/powerpoint/2010/main" val="783563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40" grpId="0"/>
      <p:bldP spid="67"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67EE74-0FD6-4DDA-86D3-AC23A85FBA89}"/>
              </a:ext>
            </a:extLst>
          </p:cNvPr>
          <p:cNvSpPr>
            <a:spLocks noGrp="1"/>
          </p:cNvSpPr>
          <p:nvPr>
            <p:ph type="body" sz="quarter" idx="12"/>
          </p:nvPr>
        </p:nvSpPr>
        <p:spPr/>
        <p:txBody>
          <a:bodyPr/>
          <a:lstStyle/>
          <a:p>
            <a:r>
              <a:rPr lang="en-US"/>
              <a:t>Technetix XGT – inventory savings</a:t>
            </a:r>
            <a:endParaRPr lang="en-NL"/>
          </a:p>
        </p:txBody>
      </p:sp>
      <p:graphicFrame>
        <p:nvGraphicFramePr>
          <p:cNvPr id="2" name="Table 3">
            <a:extLst>
              <a:ext uri="{FF2B5EF4-FFF2-40B4-BE49-F238E27FC236}">
                <a16:creationId xmlns:a16="http://schemas.microsoft.com/office/drawing/2014/main" id="{3C47C557-F1BA-4968-A059-D70F95C3388A}"/>
              </a:ext>
            </a:extLst>
          </p:cNvPr>
          <p:cNvGraphicFramePr>
            <a:graphicFrameLocks noGrp="1"/>
          </p:cNvGraphicFramePr>
          <p:nvPr>
            <p:extLst>
              <p:ext uri="{D42A27DB-BD31-4B8C-83A1-F6EECF244321}">
                <p14:modId xmlns:p14="http://schemas.microsoft.com/office/powerpoint/2010/main" val="2983799514"/>
              </p:ext>
            </p:extLst>
          </p:nvPr>
        </p:nvGraphicFramePr>
        <p:xfrm>
          <a:off x="5468645" y="2654423"/>
          <a:ext cx="5727385" cy="3758901"/>
        </p:xfrm>
        <a:graphic>
          <a:graphicData uri="http://schemas.openxmlformats.org/drawingml/2006/table">
            <a:tbl>
              <a:tblPr firstRow="1" bandRow="1">
                <a:tableStyleId>{5C22544A-7EE6-4342-B048-85BDC9FD1C3A}</a:tableStyleId>
              </a:tblPr>
              <a:tblGrid>
                <a:gridCol w="1431846">
                  <a:extLst>
                    <a:ext uri="{9D8B030D-6E8A-4147-A177-3AD203B41FA5}">
                      <a16:colId xmlns:a16="http://schemas.microsoft.com/office/drawing/2014/main" val="2814096541"/>
                    </a:ext>
                  </a:extLst>
                </a:gridCol>
                <a:gridCol w="1441304">
                  <a:extLst>
                    <a:ext uri="{9D8B030D-6E8A-4147-A177-3AD203B41FA5}">
                      <a16:colId xmlns:a16="http://schemas.microsoft.com/office/drawing/2014/main" val="1555913349"/>
                    </a:ext>
                  </a:extLst>
                </a:gridCol>
                <a:gridCol w="1422389">
                  <a:extLst>
                    <a:ext uri="{9D8B030D-6E8A-4147-A177-3AD203B41FA5}">
                      <a16:colId xmlns:a16="http://schemas.microsoft.com/office/drawing/2014/main" val="4085002766"/>
                    </a:ext>
                  </a:extLst>
                </a:gridCol>
                <a:gridCol w="1431846">
                  <a:extLst>
                    <a:ext uri="{9D8B030D-6E8A-4147-A177-3AD203B41FA5}">
                      <a16:colId xmlns:a16="http://schemas.microsoft.com/office/drawing/2014/main" val="3536677924"/>
                    </a:ext>
                  </a:extLst>
                </a:gridCol>
              </a:tblGrid>
              <a:tr h="533383">
                <a:tc>
                  <a:txBody>
                    <a:bodyPr/>
                    <a:lstStyle/>
                    <a:p>
                      <a:pPr algn="ctr"/>
                      <a:r>
                        <a:rPr lang="en-US" sz="1600"/>
                        <a:t>Coupler Module</a:t>
                      </a:r>
                    </a:p>
                  </a:txBody>
                  <a:tcPr/>
                </a:tc>
                <a:tc>
                  <a:txBody>
                    <a:bodyPr/>
                    <a:lstStyle/>
                    <a:p>
                      <a:pPr algn="ctr"/>
                      <a:r>
                        <a:rPr lang="en-US" sz="1600"/>
                        <a:t>With 2-way faceplate (dB)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With 4-way faceplate (dB)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With 8-way faceplate (dB)</a:t>
                      </a:r>
                    </a:p>
                  </a:txBody>
                  <a:tcPr/>
                </a:tc>
                <a:extLst>
                  <a:ext uri="{0D108BD9-81ED-4DB2-BD59-A6C34878D82A}">
                    <a16:rowId xmlns:a16="http://schemas.microsoft.com/office/drawing/2014/main" val="2138725818"/>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XGT1800-CM0T</a:t>
                      </a:r>
                    </a:p>
                  </a:txBody>
                  <a:tcPr marL="0" marR="0" marT="0" marB="0" anchor="ctr"/>
                </a:tc>
                <a:tc>
                  <a:txBody>
                    <a:bodyPr/>
                    <a:lstStyle/>
                    <a:p>
                      <a:pPr algn="ctr"/>
                      <a:r>
                        <a:rPr lang="en-US" sz="1600"/>
                        <a:t>4T</a:t>
                      </a:r>
                    </a:p>
                  </a:txBody>
                  <a:tcPr anchor="ctr"/>
                </a:tc>
                <a:tc>
                  <a:txBody>
                    <a:bodyPr/>
                    <a:lstStyle/>
                    <a:p>
                      <a:pPr algn="ctr"/>
                      <a:r>
                        <a:rPr lang="en-US" sz="1600"/>
                        <a:t>8T</a:t>
                      </a:r>
                    </a:p>
                  </a:txBody>
                  <a:tcPr anchor="ctr"/>
                </a:tc>
                <a:tc>
                  <a:txBody>
                    <a:bodyPr/>
                    <a:lstStyle/>
                    <a:p>
                      <a:pPr algn="ctr"/>
                      <a:r>
                        <a:rPr lang="en-US" sz="1600"/>
                        <a:t>11T</a:t>
                      </a:r>
                    </a:p>
                  </a:txBody>
                  <a:tcPr anchor="ctr"/>
                </a:tc>
                <a:extLst>
                  <a:ext uri="{0D108BD9-81ED-4DB2-BD59-A6C34878D82A}">
                    <a16:rowId xmlns:a16="http://schemas.microsoft.com/office/drawing/2014/main" val="564743041"/>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XGT1800-CM04</a:t>
                      </a:r>
                    </a:p>
                  </a:txBody>
                  <a:tcPr marL="0" marR="0" marT="0" marB="0" anchor="ctr"/>
                </a:tc>
                <a:tc>
                  <a:txBody>
                    <a:bodyPr/>
                    <a:lstStyle/>
                    <a:p>
                      <a:pPr algn="ctr"/>
                      <a:r>
                        <a:rPr lang="en-US" sz="1600"/>
                        <a:t>8</a:t>
                      </a:r>
                    </a:p>
                  </a:txBody>
                  <a:tcPr anchor="ctr"/>
                </a:tc>
                <a:tc>
                  <a:txBody>
                    <a:bodyPr/>
                    <a:lstStyle/>
                    <a:p>
                      <a:pPr algn="ctr"/>
                      <a:r>
                        <a:rPr lang="en-US" sz="1600"/>
                        <a:t>11</a:t>
                      </a:r>
                    </a:p>
                  </a:txBody>
                  <a:tcPr anchor="ctr"/>
                </a:tc>
                <a:tc>
                  <a:txBody>
                    <a:bodyPr/>
                    <a:lstStyle/>
                    <a:p>
                      <a:pPr algn="ctr"/>
                      <a:r>
                        <a:rPr lang="en-US" sz="1600"/>
                        <a:t>14</a:t>
                      </a:r>
                    </a:p>
                  </a:txBody>
                  <a:tcPr anchor="ctr"/>
                </a:tc>
                <a:extLst>
                  <a:ext uri="{0D108BD9-81ED-4DB2-BD59-A6C34878D82A}">
                    <a16:rowId xmlns:a16="http://schemas.microsoft.com/office/drawing/2014/main" val="1373191037"/>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XGT1800-CM07</a:t>
                      </a:r>
                    </a:p>
                  </a:txBody>
                  <a:tcPr marL="0" marR="0" marT="0" marB="0" anchor="ctr"/>
                </a:tc>
                <a:tc>
                  <a:txBody>
                    <a:bodyPr/>
                    <a:lstStyle/>
                    <a:p>
                      <a:pPr algn="ctr"/>
                      <a:r>
                        <a:rPr lang="en-US" sz="1600"/>
                        <a:t>11</a:t>
                      </a:r>
                    </a:p>
                  </a:txBody>
                  <a:tcPr anchor="ctr"/>
                </a:tc>
                <a:tc>
                  <a:txBody>
                    <a:bodyPr/>
                    <a:lstStyle/>
                    <a:p>
                      <a:pPr algn="ctr"/>
                      <a:r>
                        <a:rPr lang="en-US" sz="1600"/>
                        <a:t>14</a:t>
                      </a:r>
                    </a:p>
                  </a:txBody>
                  <a:tcPr anchor="ctr"/>
                </a:tc>
                <a:tc>
                  <a:txBody>
                    <a:bodyPr/>
                    <a:lstStyle/>
                    <a:p>
                      <a:pPr algn="ctr"/>
                      <a:r>
                        <a:rPr lang="en-US" sz="1600"/>
                        <a:t>17</a:t>
                      </a:r>
                    </a:p>
                  </a:txBody>
                  <a:tcPr anchor="ctr"/>
                </a:tc>
                <a:extLst>
                  <a:ext uri="{0D108BD9-81ED-4DB2-BD59-A6C34878D82A}">
                    <a16:rowId xmlns:a16="http://schemas.microsoft.com/office/drawing/2014/main" val="3553420045"/>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XGT1800-CM10</a:t>
                      </a:r>
                    </a:p>
                  </a:txBody>
                  <a:tcPr marL="0" marR="0" marT="0" marB="0" anchor="ctr"/>
                </a:tc>
                <a:tc>
                  <a:txBody>
                    <a:bodyPr/>
                    <a:lstStyle/>
                    <a:p>
                      <a:pPr algn="ctr"/>
                      <a:r>
                        <a:rPr lang="en-US" sz="1600"/>
                        <a:t>14</a:t>
                      </a:r>
                    </a:p>
                  </a:txBody>
                  <a:tcPr anchor="ctr"/>
                </a:tc>
                <a:tc>
                  <a:txBody>
                    <a:bodyPr/>
                    <a:lstStyle/>
                    <a:p>
                      <a:pPr algn="ctr"/>
                      <a:r>
                        <a:rPr lang="en-US" sz="1600"/>
                        <a:t>17</a:t>
                      </a:r>
                    </a:p>
                  </a:txBody>
                  <a:tcPr anchor="ctr"/>
                </a:tc>
                <a:tc>
                  <a:txBody>
                    <a:bodyPr/>
                    <a:lstStyle/>
                    <a:p>
                      <a:pPr algn="ctr"/>
                      <a:r>
                        <a:rPr lang="en-US" sz="1600"/>
                        <a:t>20</a:t>
                      </a:r>
                    </a:p>
                  </a:txBody>
                  <a:tcPr anchor="ctr"/>
                </a:tc>
                <a:extLst>
                  <a:ext uri="{0D108BD9-81ED-4DB2-BD59-A6C34878D82A}">
                    <a16:rowId xmlns:a16="http://schemas.microsoft.com/office/drawing/2014/main" val="3530004921"/>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XGT1800-CM13</a:t>
                      </a:r>
                    </a:p>
                  </a:txBody>
                  <a:tcPr marL="0" marR="0" marT="0" marB="0" anchor="ctr"/>
                </a:tc>
                <a:tc>
                  <a:txBody>
                    <a:bodyPr/>
                    <a:lstStyle/>
                    <a:p>
                      <a:pPr algn="ctr"/>
                      <a:r>
                        <a:rPr lang="en-US" sz="1600"/>
                        <a:t>17</a:t>
                      </a:r>
                    </a:p>
                  </a:txBody>
                  <a:tcPr anchor="ctr"/>
                </a:tc>
                <a:tc>
                  <a:txBody>
                    <a:bodyPr/>
                    <a:lstStyle/>
                    <a:p>
                      <a:pPr algn="ctr"/>
                      <a:r>
                        <a:rPr lang="en-US" sz="1600"/>
                        <a:t>20</a:t>
                      </a:r>
                    </a:p>
                  </a:txBody>
                  <a:tcPr anchor="ctr"/>
                </a:tc>
                <a:tc>
                  <a:txBody>
                    <a:bodyPr/>
                    <a:lstStyle/>
                    <a:p>
                      <a:pPr algn="ctr"/>
                      <a:r>
                        <a:rPr lang="en-US" sz="1600"/>
                        <a:t>23</a:t>
                      </a:r>
                    </a:p>
                  </a:txBody>
                  <a:tcPr anchor="ctr"/>
                </a:tc>
                <a:extLst>
                  <a:ext uri="{0D108BD9-81ED-4DB2-BD59-A6C34878D82A}">
                    <a16:rowId xmlns:a16="http://schemas.microsoft.com/office/drawing/2014/main" val="2044499709"/>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XGT1800-CM16</a:t>
                      </a:r>
                    </a:p>
                  </a:txBody>
                  <a:tcPr marL="0" marR="0" marT="0" marB="0" anchor="ctr"/>
                </a:tc>
                <a:tc>
                  <a:txBody>
                    <a:bodyPr/>
                    <a:lstStyle/>
                    <a:p>
                      <a:pPr algn="ctr"/>
                      <a:r>
                        <a:rPr lang="en-US" sz="1600"/>
                        <a:t>20</a:t>
                      </a:r>
                    </a:p>
                  </a:txBody>
                  <a:tcPr anchor="ctr"/>
                </a:tc>
                <a:tc>
                  <a:txBody>
                    <a:bodyPr/>
                    <a:lstStyle/>
                    <a:p>
                      <a:pPr algn="ctr"/>
                      <a:r>
                        <a:rPr lang="en-US" sz="1600"/>
                        <a:t>23</a:t>
                      </a:r>
                    </a:p>
                  </a:txBody>
                  <a:tcPr anchor="ctr"/>
                </a:tc>
                <a:tc>
                  <a:txBody>
                    <a:bodyPr/>
                    <a:lstStyle/>
                    <a:p>
                      <a:pPr algn="ctr"/>
                      <a:r>
                        <a:rPr lang="en-US" sz="1600"/>
                        <a:t>26</a:t>
                      </a:r>
                    </a:p>
                  </a:txBody>
                  <a:tcPr anchor="ctr"/>
                </a:tc>
                <a:extLst>
                  <a:ext uri="{0D108BD9-81ED-4DB2-BD59-A6C34878D82A}">
                    <a16:rowId xmlns:a16="http://schemas.microsoft.com/office/drawing/2014/main" val="3842131256"/>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XGT1800-CM19</a:t>
                      </a:r>
                    </a:p>
                  </a:txBody>
                  <a:tcPr marL="0" marR="0" marT="0" marB="0" anchor="ctr"/>
                </a:tc>
                <a:tc>
                  <a:txBody>
                    <a:bodyPr/>
                    <a:lstStyle/>
                    <a:p>
                      <a:pPr algn="ctr"/>
                      <a:r>
                        <a:rPr lang="en-US" sz="1600"/>
                        <a:t>23</a:t>
                      </a:r>
                    </a:p>
                  </a:txBody>
                  <a:tcPr anchor="ctr"/>
                </a:tc>
                <a:tc>
                  <a:txBody>
                    <a:bodyPr/>
                    <a:lstStyle/>
                    <a:p>
                      <a:pPr algn="ctr"/>
                      <a:r>
                        <a:rPr lang="en-US" sz="1600"/>
                        <a:t>26</a:t>
                      </a:r>
                    </a:p>
                  </a:txBody>
                  <a:tcPr anchor="ctr"/>
                </a:tc>
                <a:tc>
                  <a:txBody>
                    <a:bodyPr/>
                    <a:lstStyle/>
                    <a:p>
                      <a:pPr algn="ctr"/>
                      <a:r>
                        <a:rPr lang="en-US" sz="1600"/>
                        <a:t>29</a:t>
                      </a:r>
                    </a:p>
                  </a:txBody>
                  <a:tcPr anchor="ctr"/>
                </a:tc>
                <a:extLst>
                  <a:ext uri="{0D108BD9-81ED-4DB2-BD59-A6C34878D82A}">
                    <a16:rowId xmlns:a16="http://schemas.microsoft.com/office/drawing/2014/main" val="1318586862"/>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XGT1800-CM22</a:t>
                      </a:r>
                    </a:p>
                  </a:txBody>
                  <a:tcPr marL="0" marR="0" marT="0" marB="0" anchor="ctr"/>
                </a:tc>
                <a:tc>
                  <a:txBody>
                    <a:bodyPr/>
                    <a:lstStyle/>
                    <a:p>
                      <a:pPr algn="ctr"/>
                      <a:r>
                        <a:rPr lang="en-US" sz="1600"/>
                        <a:t>26</a:t>
                      </a:r>
                    </a:p>
                  </a:txBody>
                  <a:tcPr anchor="ctr"/>
                </a:tc>
                <a:tc>
                  <a:txBody>
                    <a:bodyPr/>
                    <a:lstStyle/>
                    <a:p>
                      <a:pPr algn="ctr"/>
                      <a:r>
                        <a:rPr lang="en-US" sz="1600"/>
                        <a:t>29</a:t>
                      </a:r>
                    </a:p>
                  </a:txBody>
                  <a:tcPr anchor="ctr"/>
                </a:tc>
                <a:tc>
                  <a:txBody>
                    <a:bodyPr/>
                    <a:lstStyle/>
                    <a:p>
                      <a:pPr algn="ctr"/>
                      <a:r>
                        <a:rPr lang="en-US" sz="1600"/>
                        <a:t>32</a:t>
                      </a:r>
                    </a:p>
                  </a:txBody>
                  <a:tcPr anchor="ctr"/>
                </a:tc>
                <a:extLst>
                  <a:ext uri="{0D108BD9-81ED-4DB2-BD59-A6C34878D82A}">
                    <a16:rowId xmlns:a16="http://schemas.microsoft.com/office/drawing/2014/main" val="2669523344"/>
                  </a:ext>
                </a:extLst>
              </a:tr>
              <a:tr h="353309">
                <a:tc>
                  <a:txBody>
                    <a:bodyPr/>
                    <a:lstStyle/>
                    <a:p>
                      <a:pPr marL="0" algn="ctr" defTabSz="914400" rtl="0" eaLnBrk="1" fontAlgn="b" latinLnBrk="0" hangingPunct="1"/>
                      <a:r>
                        <a:rPr lang="en-US" sz="1600" kern="1200">
                          <a:solidFill>
                            <a:schemeClr val="dk1"/>
                          </a:solidFill>
                          <a:latin typeface="+mn-lt"/>
                          <a:ea typeface="+mn-ea"/>
                          <a:cs typeface="+mn-cs"/>
                        </a:rPr>
                        <a:t>XGT1800-CM25</a:t>
                      </a:r>
                    </a:p>
                  </a:txBody>
                  <a:tcPr marL="0" marR="0" marT="0" marB="0" anchor="ctr"/>
                </a:tc>
                <a:tc>
                  <a:txBody>
                    <a:bodyPr/>
                    <a:lstStyle/>
                    <a:p>
                      <a:pPr algn="ctr"/>
                      <a:r>
                        <a:rPr lang="en-US" sz="1600"/>
                        <a:t>29</a:t>
                      </a:r>
                    </a:p>
                  </a:txBody>
                  <a:tcPr anchor="ctr"/>
                </a:tc>
                <a:tc>
                  <a:txBody>
                    <a:bodyPr/>
                    <a:lstStyle/>
                    <a:p>
                      <a:pPr algn="ctr"/>
                      <a:r>
                        <a:rPr lang="en-US" sz="1600"/>
                        <a:t>32</a:t>
                      </a:r>
                    </a:p>
                  </a:txBody>
                  <a:tcPr anchor="ctr"/>
                </a:tc>
                <a:tc>
                  <a:txBody>
                    <a:bodyPr/>
                    <a:lstStyle/>
                    <a:p>
                      <a:pPr algn="ctr"/>
                      <a:r>
                        <a:rPr lang="en-US" sz="1600"/>
                        <a:t>35</a:t>
                      </a:r>
                    </a:p>
                  </a:txBody>
                  <a:tcPr anchor="ctr"/>
                </a:tc>
                <a:extLst>
                  <a:ext uri="{0D108BD9-81ED-4DB2-BD59-A6C34878D82A}">
                    <a16:rowId xmlns:a16="http://schemas.microsoft.com/office/drawing/2014/main" val="3081450651"/>
                  </a:ext>
                </a:extLst>
              </a:tr>
            </a:tbl>
          </a:graphicData>
        </a:graphic>
      </p:graphicFrame>
      <p:pic>
        <p:nvPicPr>
          <p:cNvPr id="6" name="Picture 5">
            <a:extLst>
              <a:ext uri="{FF2B5EF4-FFF2-40B4-BE49-F238E27FC236}">
                <a16:creationId xmlns:a16="http://schemas.microsoft.com/office/drawing/2014/main" id="{0F1AFC10-9AD7-4893-A80B-570B74CD7B5D}"/>
              </a:ext>
            </a:extLst>
          </p:cNvPr>
          <p:cNvPicPr>
            <a:picLocks noChangeAspect="1"/>
          </p:cNvPicPr>
          <p:nvPr/>
        </p:nvPicPr>
        <p:blipFill>
          <a:blip r:embed="rId2"/>
          <a:stretch>
            <a:fillRect/>
          </a:stretch>
        </p:blipFill>
        <p:spPr>
          <a:xfrm>
            <a:off x="764871" y="3759489"/>
            <a:ext cx="4322392" cy="1488845"/>
          </a:xfrm>
          <a:prstGeom prst="rect">
            <a:avLst/>
          </a:prstGeom>
        </p:spPr>
      </p:pic>
      <p:sp>
        <p:nvSpPr>
          <p:cNvPr id="16" name="Text Placeholder 1">
            <a:extLst>
              <a:ext uri="{FF2B5EF4-FFF2-40B4-BE49-F238E27FC236}">
                <a16:creationId xmlns:a16="http://schemas.microsoft.com/office/drawing/2014/main" id="{B05B25B4-3E17-4759-9DBD-C14369A96BE0}"/>
              </a:ext>
            </a:extLst>
          </p:cNvPr>
          <p:cNvSpPr txBox="1">
            <a:spLocks/>
          </p:cNvSpPr>
          <p:nvPr/>
        </p:nvSpPr>
        <p:spPr>
          <a:xfrm>
            <a:off x="515937" y="1209532"/>
            <a:ext cx="4571325" cy="2091934"/>
          </a:xfrm>
          <a:prstGeom prst="rect">
            <a:avLst/>
          </a:prstGeom>
        </p:spPr>
        <p:txBody>
          <a:bodyPr/>
          <a:lstStyle>
            <a:lvl1pPr marL="285750" indent="-285750" algn="l" defTabSz="914400" rtl="0" eaLnBrk="1" latinLnBrk="0" hangingPunct="1">
              <a:lnSpc>
                <a:spcPct val="90000"/>
              </a:lnSpc>
              <a:spcBef>
                <a:spcPts val="1000"/>
              </a:spcBef>
              <a:buFont typeface="Wingdings" panose="05000000000000000000" pitchFamily="2" charset="2"/>
              <a:buChar char="§"/>
              <a:tabLst>
                <a:tab pos="1704975" algn="l"/>
              </a:tabLst>
              <a:defRPr sz="1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2"/>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 typeface="Wingdings" panose="05000000000000000000" pitchFamily="2" charset="2"/>
              <a:buChar char="§"/>
              <a:defRPr sz="14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Legacy portfolio 60 - 150 SKUs for multitaps</a:t>
            </a:r>
          </a:p>
          <a:p>
            <a:r>
              <a:rPr lang="en-US" sz="1600"/>
              <a:t>XGT platform 13 SKUs for multitaps</a:t>
            </a:r>
          </a:p>
          <a:p>
            <a:r>
              <a:rPr lang="en-US" sz="1600"/>
              <a:t>Inventory management savings across the whole supply chain</a:t>
            </a:r>
          </a:p>
          <a:p>
            <a:r>
              <a:rPr lang="en-US" sz="1600"/>
              <a:t>Save on forecasting, supply chain operations, stock levels in the main warehouse, distribution hubs and installation partners.</a:t>
            </a:r>
          </a:p>
          <a:p>
            <a:endParaRPr lang="en-US" sz="1600"/>
          </a:p>
        </p:txBody>
      </p:sp>
      <p:pic>
        <p:nvPicPr>
          <p:cNvPr id="9" name="Picture 8">
            <a:extLst>
              <a:ext uri="{FF2B5EF4-FFF2-40B4-BE49-F238E27FC236}">
                <a16:creationId xmlns:a16="http://schemas.microsoft.com/office/drawing/2014/main" id="{1B23DB19-440D-44C2-B8E9-9E49C865B93D}"/>
              </a:ext>
            </a:extLst>
          </p:cNvPr>
          <p:cNvPicPr>
            <a:picLocks noChangeAspect="1"/>
          </p:cNvPicPr>
          <p:nvPr/>
        </p:nvPicPr>
        <p:blipFill rotWithShape="1">
          <a:blip r:embed="rId3">
            <a:extLst>
              <a:ext uri="{28A0092B-C50C-407E-A947-70E740481C1C}">
                <a14:useLocalDpi xmlns:a14="http://schemas.microsoft.com/office/drawing/2010/main" val="0"/>
              </a:ext>
            </a:extLst>
          </a:blip>
          <a:srcRect l="7910" t="13648" r="7910" b="13648"/>
          <a:stretch/>
        </p:blipFill>
        <p:spPr>
          <a:xfrm>
            <a:off x="8009957" y="921173"/>
            <a:ext cx="1987498" cy="1716566"/>
          </a:xfrm>
          <a:prstGeom prst="rect">
            <a:avLst/>
          </a:prstGeom>
        </p:spPr>
      </p:pic>
    </p:spTree>
    <p:extLst>
      <p:ext uri="{BB962C8B-B14F-4D97-AF65-F5344CB8AC3E}">
        <p14:creationId xmlns:p14="http://schemas.microsoft.com/office/powerpoint/2010/main" val="3938550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67EE74-0FD6-4DDA-86D3-AC23A85FBA89}"/>
              </a:ext>
            </a:extLst>
          </p:cNvPr>
          <p:cNvSpPr>
            <a:spLocks noGrp="1"/>
          </p:cNvSpPr>
          <p:nvPr>
            <p:ph type="body" sz="quarter" idx="12"/>
          </p:nvPr>
        </p:nvSpPr>
        <p:spPr>
          <a:xfrm>
            <a:off x="515938" y="401638"/>
            <a:ext cx="10665092" cy="395287"/>
          </a:xfrm>
        </p:spPr>
        <p:txBody>
          <a:bodyPr/>
          <a:lstStyle/>
          <a:p>
            <a:r>
              <a:rPr lang="en-US"/>
              <a:t>Technetix XGT - questions?</a:t>
            </a:r>
            <a:endParaRPr lang="en-NL"/>
          </a:p>
        </p:txBody>
      </p:sp>
      <p:pic>
        <p:nvPicPr>
          <p:cNvPr id="5" name="Picture 4" descr="A picture containing graphical user interface&#10;&#10;Description automatically generated">
            <a:extLst>
              <a:ext uri="{FF2B5EF4-FFF2-40B4-BE49-F238E27FC236}">
                <a16:creationId xmlns:a16="http://schemas.microsoft.com/office/drawing/2014/main" id="{D571595A-5C4A-4BC9-AF90-29DDBF597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852" y="1473841"/>
            <a:ext cx="5899211" cy="4557141"/>
          </a:xfrm>
          <a:prstGeom prst="rect">
            <a:avLst/>
          </a:prstGeom>
        </p:spPr>
      </p:pic>
      <p:sp>
        <p:nvSpPr>
          <p:cNvPr id="19" name="Text Placeholder 5">
            <a:extLst>
              <a:ext uri="{FF2B5EF4-FFF2-40B4-BE49-F238E27FC236}">
                <a16:creationId xmlns:a16="http://schemas.microsoft.com/office/drawing/2014/main" id="{2FB57D71-15C1-47AB-9725-BC4069E770C5}"/>
              </a:ext>
            </a:extLst>
          </p:cNvPr>
          <p:cNvSpPr>
            <a:spLocks noGrp="1"/>
          </p:cNvSpPr>
          <p:nvPr>
            <p:ph type="body" sz="quarter" idx="11"/>
          </p:nvPr>
        </p:nvSpPr>
        <p:spPr>
          <a:xfrm>
            <a:off x="515937" y="2671230"/>
            <a:ext cx="5899211" cy="1515539"/>
          </a:xfrm>
        </p:spPr>
        <p:txBody>
          <a:bodyPr/>
          <a:lstStyle/>
          <a:p>
            <a:pPr marL="0" indent="0">
              <a:buNone/>
            </a:pPr>
            <a:r>
              <a:rPr lang="en-US" sz="2400" b="1" dirty="0">
                <a:solidFill>
                  <a:srgbClr val="002F6C"/>
                </a:solidFill>
              </a:rPr>
              <a:t>Maarten Markhorst</a:t>
            </a:r>
          </a:p>
          <a:p>
            <a:pPr marL="0" indent="0">
              <a:buNone/>
            </a:pPr>
            <a:r>
              <a:rPr lang="en-US" sz="2400" dirty="0">
                <a:solidFill>
                  <a:srgbClr val="002F6C"/>
                </a:solidFill>
              </a:rPr>
              <a:t>Director of Connected Home products</a:t>
            </a:r>
          </a:p>
          <a:p>
            <a:pPr marL="0" indent="0">
              <a:buNone/>
            </a:pPr>
            <a:r>
              <a:rPr lang="en-US" sz="2400" dirty="0">
                <a:solidFill>
                  <a:srgbClr val="002F6C"/>
                </a:solidFill>
              </a:rPr>
              <a:t>maarten.markhorst@technetix.com</a:t>
            </a:r>
            <a:endParaRPr lang="en-NL" sz="2400" dirty="0">
              <a:solidFill>
                <a:srgbClr val="002F6C"/>
              </a:solidFill>
            </a:endParaRPr>
          </a:p>
        </p:txBody>
      </p:sp>
    </p:spTree>
    <p:extLst>
      <p:ext uri="{BB962C8B-B14F-4D97-AF65-F5344CB8AC3E}">
        <p14:creationId xmlns:p14="http://schemas.microsoft.com/office/powerpoint/2010/main" val="6726204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24488448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096408"/>
      </p:ext>
    </p:extLst>
  </p:cSld>
  <p:clrMapOvr>
    <a:masterClrMapping/>
  </p:clrMapOvr>
  <p:transition spd="slow">
    <p:push dir="u"/>
  </p:transition>
</p:sld>
</file>

<file path=ppt/theme/theme1.xml><?xml version="1.0" encoding="utf-8"?>
<a:theme xmlns:a="http://schemas.openxmlformats.org/drawingml/2006/main" name="Title Page Background">
  <a:themeElements>
    <a:clrScheme name="Technetix">
      <a:dk1>
        <a:srgbClr val="3F3F3F"/>
      </a:dk1>
      <a:lt1>
        <a:srgbClr val="FFFFFF"/>
      </a:lt1>
      <a:dk2>
        <a:srgbClr val="44546A"/>
      </a:dk2>
      <a:lt2>
        <a:srgbClr val="FFFFFF"/>
      </a:lt2>
      <a:accent1>
        <a:srgbClr val="002F6C"/>
      </a:accent1>
      <a:accent2>
        <a:srgbClr val="005EB8"/>
      </a:accent2>
      <a:accent3>
        <a:srgbClr val="009FDF"/>
      </a:accent3>
      <a:accent4>
        <a:srgbClr val="002F6C"/>
      </a:accent4>
      <a:accent5>
        <a:srgbClr val="005EB8"/>
      </a:accent5>
      <a:accent6>
        <a:srgbClr val="009FDF"/>
      </a:accent6>
      <a:hlink>
        <a:srgbClr val="009FDF"/>
      </a:hlink>
      <a:folHlink>
        <a:srgbClr val="5959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defRPr dirty="0" smtClean="0"/>
        </a:defPPr>
      </a:lstStyle>
    </a:txDef>
  </a:objectDefaults>
  <a:extraClrSchemeLst/>
  <a:extLst>
    <a:ext uri="{05A4C25C-085E-4340-85A3-A5531E510DB2}">
      <thm15:themeFamily xmlns:thm15="http://schemas.microsoft.com/office/thememl/2012/main" name="Blank_EMEA" id="{BAC46F17-3135-4059-999D-9F6AF46D4C10}" vid="{04B6FEB0-8B19-43D0-B878-657627BFEFB1}"/>
    </a:ext>
  </a:extLst>
</a:theme>
</file>

<file path=ppt/theme/theme2.xml><?xml version="1.0" encoding="utf-8"?>
<a:theme xmlns:a="http://schemas.openxmlformats.org/drawingml/2006/main" name="Content">
  <a:themeElements>
    <a:clrScheme name="Technetix WIP">
      <a:dk1>
        <a:srgbClr val="3F3F3F"/>
      </a:dk1>
      <a:lt1>
        <a:srgbClr val="FFFFFF"/>
      </a:lt1>
      <a:dk2>
        <a:srgbClr val="44546A"/>
      </a:dk2>
      <a:lt2>
        <a:srgbClr val="E7E6E6"/>
      </a:lt2>
      <a:accent1>
        <a:srgbClr val="002F6C"/>
      </a:accent1>
      <a:accent2>
        <a:srgbClr val="005EB8"/>
      </a:accent2>
      <a:accent3>
        <a:srgbClr val="009FDF"/>
      </a:accent3>
      <a:accent4>
        <a:srgbClr val="002F6C"/>
      </a:accent4>
      <a:accent5>
        <a:srgbClr val="005EB8"/>
      </a:accent5>
      <a:accent6>
        <a:srgbClr val="009FDF"/>
      </a:accent6>
      <a:hlink>
        <a:srgbClr val="009FDF"/>
      </a:hlink>
      <a:folHlink>
        <a:srgbClr val="59595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_EMEA" id="{BAC46F17-3135-4059-999D-9F6AF46D4C10}" vid="{04D3C71D-3837-4C4A-BD31-199ACACBFC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7CCE7D1F46634CA08057456AE49424" ma:contentTypeVersion="12" ma:contentTypeDescription="Create a new document." ma:contentTypeScope="" ma:versionID="44ffeecb051b04c890c1bac1b9578623">
  <xsd:schema xmlns:xsd="http://www.w3.org/2001/XMLSchema" xmlns:xs="http://www.w3.org/2001/XMLSchema" xmlns:p="http://schemas.microsoft.com/office/2006/metadata/properties" xmlns:ns2="c7b1dd6f-23e3-4438-8e36-0c23341d8b2b" xmlns:ns3="6895a960-24ef-4a04-a964-8a5c4069ce37" targetNamespace="http://schemas.microsoft.com/office/2006/metadata/properties" ma:root="true" ma:fieldsID="3f7deecb449a0b1abee8d80b924f8470" ns2:_="" ns3:_="">
    <xsd:import namespace="c7b1dd6f-23e3-4438-8e36-0c23341d8b2b"/>
    <xsd:import namespace="6895a960-24ef-4a04-a964-8a5c4069c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1dd6f-23e3-4438-8e36-0c23341d8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960-24ef-4a04-a964-8a5c4069ce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01DC79-712B-4684-B2C5-72B59CB34364}">
  <ds:schemaRefs>
    <ds:schemaRef ds:uri="6895a960-24ef-4a04-a964-8a5c4069ce37"/>
    <ds:schemaRef ds:uri="c7b1dd6f-23e3-4438-8e36-0c23341d8b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FB13F2-229D-4CD9-A1E2-DD5B2D0FCC86}">
  <ds:schemaRefs>
    <ds:schemaRef ds:uri="http://schemas.microsoft.com/sharepoint/v3/contenttype/forms"/>
  </ds:schemaRefs>
</ds:datastoreItem>
</file>

<file path=customXml/itemProps3.xml><?xml version="1.0" encoding="utf-8"?>
<ds:datastoreItem xmlns:ds="http://schemas.openxmlformats.org/officeDocument/2006/customXml" ds:itemID="{9D26D375-EB80-4A72-B4CD-F22874A86F16}">
  <ds:schemaRefs>
    <ds:schemaRef ds:uri="6895a960-24ef-4a04-a964-8a5c4069ce37"/>
    <ds:schemaRef ds:uri="c7b1dd6f-23e3-4438-8e36-0c23341d8b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Blank_EMEA</Template>
  <TotalTime>0</TotalTime>
  <Words>232</Words>
  <Application>Microsoft Office PowerPoint</Application>
  <PresentationFormat>Widescreen</PresentationFormat>
  <Paragraphs>63</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Black</vt:lpstr>
      <vt:lpstr>Arial Narrow</vt:lpstr>
      <vt:lpstr>Calibri</vt:lpstr>
      <vt:lpstr>Wingdings</vt:lpstr>
      <vt:lpstr>Title Page Background</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Markhorst</dc:creator>
  <cp:lastModifiedBy>Melanie Pullan</cp:lastModifiedBy>
  <cp:revision>3</cp:revision>
  <dcterms:created xsi:type="dcterms:W3CDTF">2020-08-31T09:28:41Z</dcterms:created>
  <dcterms:modified xsi:type="dcterms:W3CDTF">2021-09-23T08:35:31Z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0x010100DD7CCE7D1F46634CA08057456AE49424</vt:lpwstr>
  </property>
</Properties>
</file>